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09" r:id="rId1"/>
  </p:sldMasterIdLst>
  <p:notesMasterIdLst>
    <p:notesMasterId r:id="rId31"/>
  </p:notesMasterIdLst>
  <p:handoutMasterIdLst>
    <p:handoutMasterId r:id="rId32"/>
  </p:handoutMasterIdLst>
  <p:sldIdLst>
    <p:sldId id="643" r:id="rId2"/>
    <p:sldId id="641" r:id="rId3"/>
    <p:sldId id="692" r:id="rId4"/>
    <p:sldId id="702" r:id="rId5"/>
    <p:sldId id="703" r:id="rId6"/>
    <p:sldId id="704" r:id="rId7"/>
    <p:sldId id="705" r:id="rId8"/>
    <p:sldId id="706" r:id="rId9"/>
    <p:sldId id="710" r:id="rId10"/>
    <p:sldId id="734" r:id="rId11"/>
    <p:sldId id="735" r:id="rId12"/>
    <p:sldId id="736" r:id="rId13"/>
    <p:sldId id="716" r:id="rId14"/>
    <p:sldId id="717" r:id="rId15"/>
    <p:sldId id="718" r:id="rId16"/>
    <p:sldId id="720" r:id="rId17"/>
    <p:sldId id="721" r:id="rId18"/>
    <p:sldId id="732" r:id="rId19"/>
    <p:sldId id="722" r:id="rId20"/>
    <p:sldId id="723" r:id="rId21"/>
    <p:sldId id="712" r:id="rId22"/>
    <p:sldId id="738" r:id="rId23"/>
    <p:sldId id="727" r:id="rId24"/>
    <p:sldId id="729" r:id="rId25"/>
    <p:sldId id="730" r:id="rId26"/>
    <p:sldId id="731" r:id="rId27"/>
    <p:sldId id="724" r:id="rId28"/>
    <p:sldId id="711" r:id="rId29"/>
    <p:sldId id="544" r:id="rId30"/>
  </p:sldIdLst>
  <p:sldSz cx="9906000" cy="6858000" type="A4"/>
  <p:notesSz cx="6797675" cy="9928225"/>
  <p:defaultTex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1" hangingPunct="1">
      <a:defRPr sz="2000" kern="1200">
        <a:solidFill>
          <a:schemeClr val="tx1"/>
        </a:solidFill>
        <a:latin typeface="Arial" charset="0"/>
        <a:ea typeface="+mn-ea"/>
        <a:cs typeface="Arial" charset="0"/>
      </a:defRPr>
    </a:lvl6pPr>
    <a:lvl7pPr marL="2743200" algn="l" defTabSz="914400" rtl="0" eaLnBrk="1" latinLnBrk="1" hangingPunct="1">
      <a:defRPr sz="2000" kern="1200">
        <a:solidFill>
          <a:schemeClr val="tx1"/>
        </a:solidFill>
        <a:latin typeface="Arial" charset="0"/>
        <a:ea typeface="+mn-ea"/>
        <a:cs typeface="Arial" charset="0"/>
      </a:defRPr>
    </a:lvl7pPr>
    <a:lvl8pPr marL="3200400" algn="l" defTabSz="914400" rtl="0" eaLnBrk="1" latinLnBrk="1" hangingPunct="1">
      <a:defRPr sz="2000" kern="1200">
        <a:solidFill>
          <a:schemeClr val="tx1"/>
        </a:solidFill>
        <a:latin typeface="Arial" charset="0"/>
        <a:ea typeface="+mn-ea"/>
        <a:cs typeface="Arial" charset="0"/>
      </a:defRPr>
    </a:lvl8pPr>
    <a:lvl9pPr marL="3657600" algn="l" defTabSz="914400" rtl="0" eaLnBrk="1" latinLnBrk="1"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0000"/>
    <a:srgbClr val="006600"/>
    <a:srgbClr val="99FF33"/>
    <a:srgbClr val="CCFFCC"/>
    <a:srgbClr val="666699"/>
    <a:srgbClr val="CCFF99"/>
    <a:srgbClr val="D00000"/>
    <a:srgbClr val="00CC00"/>
    <a:srgbClr val="4F81BD"/>
    <a:srgbClr val="009900"/>
  </p:clrMru>
</p:presentationPr>
</file>

<file path=ppt/tableStyles.xml><?xml version="1.0" encoding="utf-8"?>
<a:tblStyleLst xmlns:a="http://schemas.openxmlformats.org/drawingml/2006/main" def="{5C22544A-7EE6-4342-B048-85BDC9FD1C3A}">
  <a:tblStyle styleId="{0505E3EF-67EA-436B-97B2-0124C06EBD24}" styleName="보통 스타일 4 - 강조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보통 스타일 4 - 강조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보통 스타일 4 - 강조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보통 스타일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보통 스타일 2 - 강조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보통 스타일 2 - 강조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03447BB-5D67-496B-8E87-E561075AD55C}" styleName="어두운 스타일 1 - 강조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30" autoAdjust="0"/>
    <p:restoredTop sz="55966" autoAdjust="0"/>
  </p:normalViewPr>
  <p:slideViewPr>
    <p:cSldViewPr>
      <p:cViewPr varScale="1">
        <p:scale>
          <a:sx n="87" d="100"/>
          <a:sy n="87" d="100"/>
        </p:scale>
        <p:origin x="-1062" y="-78"/>
      </p:cViewPr>
      <p:guideLst>
        <p:guide orient="horz" pos="2137"/>
        <p:guide orient="horz" pos="4042"/>
        <p:guide orient="horz" pos="414"/>
        <p:guide orient="horz" pos="148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544"/>
    </p:cViewPr>
  </p:sorterViewPr>
  <p:notesViewPr>
    <p:cSldViewPr>
      <p:cViewPr varScale="1">
        <p:scale>
          <a:sx n="63" d="100"/>
          <a:sy n="63" d="100"/>
        </p:scale>
        <p:origin x="-2424" y="-102"/>
      </p:cViewPr>
      <p:guideLst>
        <p:guide orient="horz" pos="3128"/>
        <p:guide pos="2141"/>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80.emf"/><Relationship Id="rId3" Type="http://schemas.openxmlformats.org/officeDocument/2006/relationships/image" Target="../media/image75.emf"/><Relationship Id="rId7" Type="http://schemas.openxmlformats.org/officeDocument/2006/relationships/image" Target="../media/image79.emf"/><Relationship Id="rId2" Type="http://schemas.openxmlformats.org/officeDocument/2006/relationships/image" Target="../media/image74.emf"/><Relationship Id="rId1" Type="http://schemas.openxmlformats.org/officeDocument/2006/relationships/image" Target="../media/image73.emf"/><Relationship Id="rId6" Type="http://schemas.openxmlformats.org/officeDocument/2006/relationships/image" Target="../media/image78.emf"/><Relationship Id="rId5" Type="http://schemas.openxmlformats.org/officeDocument/2006/relationships/image" Target="../media/image77.emf"/><Relationship Id="rId4" Type="http://schemas.openxmlformats.org/officeDocument/2006/relationships/image" Target="../media/image7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4" y="4"/>
            <a:ext cx="2945659" cy="496411"/>
          </a:xfrm>
          <a:prstGeom prst="rect">
            <a:avLst/>
          </a:prstGeom>
          <a:noFill/>
          <a:ln w="9525">
            <a:noFill/>
            <a:miter lim="800000"/>
            <a:headEnd/>
            <a:tailEnd/>
          </a:ln>
          <a:effectLst/>
        </p:spPr>
        <p:txBody>
          <a:bodyPr vert="horz" wrap="square" lIns="95510" tIns="47754" rIns="95510" bIns="47754" numCol="1" anchor="t" anchorCtr="0" compatLnSpc="1">
            <a:prstTxWarp prst="textNoShape">
              <a:avLst/>
            </a:prstTxWarp>
          </a:bodyPr>
          <a:lstStyle>
            <a:lvl1pPr>
              <a:defRPr sz="1300" smtClean="0">
                <a:ea typeface="굴림" charset="-127"/>
                <a:cs typeface="+mn-cs"/>
              </a:defRPr>
            </a:lvl1pPr>
          </a:lstStyle>
          <a:p>
            <a:pPr>
              <a:defRPr/>
            </a:pPr>
            <a:endParaRPr lang="en-US" altLang="ko-KR"/>
          </a:p>
        </p:txBody>
      </p:sp>
      <p:sp>
        <p:nvSpPr>
          <p:cNvPr id="81923" name="Rectangle 3"/>
          <p:cNvSpPr>
            <a:spLocks noGrp="1" noChangeArrowheads="1"/>
          </p:cNvSpPr>
          <p:nvPr>
            <p:ph type="dt" sz="quarter" idx="1"/>
          </p:nvPr>
        </p:nvSpPr>
        <p:spPr bwMode="auto">
          <a:xfrm>
            <a:off x="3850447" y="4"/>
            <a:ext cx="2945659" cy="496411"/>
          </a:xfrm>
          <a:prstGeom prst="rect">
            <a:avLst/>
          </a:prstGeom>
          <a:noFill/>
          <a:ln w="9525">
            <a:noFill/>
            <a:miter lim="800000"/>
            <a:headEnd/>
            <a:tailEnd/>
          </a:ln>
          <a:effectLst/>
        </p:spPr>
        <p:txBody>
          <a:bodyPr vert="horz" wrap="square" lIns="95510" tIns="47754" rIns="95510" bIns="47754" numCol="1" anchor="t" anchorCtr="0" compatLnSpc="1">
            <a:prstTxWarp prst="textNoShape">
              <a:avLst/>
            </a:prstTxWarp>
          </a:bodyPr>
          <a:lstStyle>
            <a:lvl1pPr algn="r">
              <a:defRPr sz="1300" smtClean="0">
                <a:ea typeface="굴림" charset="-127"/>
                <a:cs typeface="+mn-cs"/>
              </a:defRPr>
            </a:lvl1pPr>
          </a:lstStyle>
          <a:p>
            <a:pPr>
              <a:defRPr/>
            </a:pPr>
            <a:endParaRPr lang="en-US" altLang="ko-KR"/>
          </a:p>
        </p:txBody>
      </p:sp>
      <p:sp>
        <p:nvSpPr>
          <p:cNvPr id="81924" name="Rectangle 4"/>
          <p:cNvSpPr>
            <a:spLocks noGrp="1" noChangeArrowheads="1"/>
          </p:cNvSpPr>
          <p:nvPr>
            <p:ph type="ftr" sz="quarter" idx="2"/>
          </p:nvPr>
        </p:nvSpPr>
        <p:spPr bwMode="auto">
          <a:xfrm>
            <a:off x="4" y="9430093"/>
            <a:ext cx="2945659" cy="496411"/>
          </a:xfrm>
          <a:prstGeom prst="rect">
            <a:avLst/>
          </a:prstGeom>
          <a:noFill/>
          <a:ln w="9525">
            <a:noFill/>
            <a:miter lim="800000"/>
            <a:headEnd/>
            <a:tailEnd/>
          </a:ln>
          <a:effectLst/>
        </p:spPr>
        <p:txBody>
          <a:bodyPr vert="horz" wrap="square" lIns="95510" tIns="47754" rIns="95510" bIns="47754" numCol="1" anchor="b" anchorCtr="0" compatLnSpc="1">
            <a:prstTxWarp prst="textNoShape">
              <a:avLst/>
            </a:prstTxWarp>
          </a:bodyPr>
          <a:lstStyle>
            <a:lvl1pPr>
              <a:defRPr sz="1300" smtClean="0">
                <a:ea typeface="굴림" charset="-127"/>
                <a:cs typeface="+mn-cs"/>
              </a:defRPr>
            </a:lvl1pPr>
          </a:lstStyle>
          <a:p>
            <a:pPr>
              <a:defRPr/>
            </a:pPr>
            <a:endParaRPr lang="en-US" altLang="ko-KR"/>
          </a:p>
        </p:txBody>
      </p:sp>
      <p:sp>
        <p:nvSpPr>
          <p:cNvPr id="81925" name="Rectangle 5"/>
          <p:cNvSpPr>
            <a:spLocks noGrp="1" noChangeArrowheads="1"/>
          </p:cNvSpPr>
          <p:nvPr>
            <p:ph type="sldNum" sz="quarter" idx="3"/>
          </p:nvPr>
        </p:nvSpPr>
        <p:spPr bwMode="auto">
          <a:xfrm>
            <a:off x="3850447" y="9430093"/>
            <a:ext cx="2945659" cy="496411"/>
          </a:xfrm>
          <a:prstGeom prst="rect">
            <a:avLst/>
          </a:prstGeom>
          <a:noFill/>
          <a:ln w="9525">
            <a:noFill/>
            <a:miter lim="800000"/>
            <a:headEnd/>
            <a:tailEnd/>
          </a:ln>
          <a:effectLst/>
        </p:spPr>
        <p:txBody>
          <a:bodyPr vert="horz" wrap="square" lIns="95510" tIns="47754" rIns="95510" bIns="47754" numCol="1" anchor="b" anchorCtr="0" compatLnSpc="1">
            <a:prstTxWarp prst="textNoShape">
              <a:avLst/>
            </a:prstTxWarp>
          </a:bodyPr>
          <a:lstStyle>
            <a:lvl1pPr algn="r">
              <a:defRPr sz="1300" smtClean="0">
                <a:ea typeface="굴림" charset="-127"/>
                <a:cs typeface="+mn-cs"/>
              </a:defRPr>
            </a:lvl1pPr>
          </a:lstStyle>
          <a:p>
            <a:pPr>
              <a:defRPr/>
            </a:pPr>
            <a:fld id="{AB0185F2-3B8F-4FD4-9C34-2EE6400B5C96}" type="slidenum">
              <a:rPr lang="en-US" altLang="ko-KR"/>
              <a:pPr>
                <a:defRPr/>
              </a:pPr>
              <a:t>‹#›</a:t>
            </a:fld>
            <a:endParaRPr lang="en-US" altLang="ko-K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4" y="4"/>
            <a:ext cx="2945659" cy="496411"/>
          </a:xfrm>
          <a:prstGeom prst="rect">
            <a:avLst/>
          </a:prstGeom>
          <a:noFill/>
          <a:ln w="9525">
            <a:noFill/>
            <a:miter lim="800000"/>
            <a:headEnd/>
            <a:tailEnd/>
          </a:ln>
          <a:effectLst/>
        </p:spPr>
        <p:txBody>
          <a:bodyPr vert="horz" wrap="square" lIns="95510" tIns="47754" rIns="95510" bIns="47754" numCol="1" anchor="t" anchorCtr="0" compatLnSpc="1">
            <a:prstTxWarp prst="textNoShape">
              <a:avLst/>
            </a:prstTxWarp>
          </a:bodyPr>
          <a:lstStyle>
            <a:lvl1pPr>
              <a:defRPr sz="1300">
                <a:ea typeface="굴림" charset="-127"/>
              </a:defRPr>
            </a:lvl1pPr>
          </a:lstStyle>
          <a:p>
            <a:endParaRPr lang="de-DE" altLang="ko-KR"/>
          </a:p>
        </p:txBody>
      </p:sp>
      <p:sp>
        <p:nvSpPr>
          <p:cNvPr id="8195" name="Rectangle 3"/>
          <p:cNvSpPr>
            <a:spLocks noGrp="1" noChangeArrowheads="1"/>
          </p:cNvSpPr>
          <p:nvPr>
            <p:ph type="dt" idx="1"/>
          </p:nvPr>
        </p:nvSpPr>
        <p:spPr bwMode="auto">
          <a:xfrm>
            <a:off x="3850447" y="4"/>
            <a:ext cx="2945659" cy="496411"/>
          </a:xfrm>
          <a:prstGeom prst="rect">
            <a:avLst/>
          </a:prstGeom>
          <a:noFill/>
          <a:ln w="9525">
            <a:noFill/>
            <a:miter lim="800000"/>
            <a:headEnd/>
            <a:tailEnd/>
          </a:ln>
          <a:effectLst/>
        </p:spPr>
        <p:txBody>
          <a:bodyPr vert="horz" wrap="square" lIns="95510" tIns="47754" rIns="95510" bIns="47754" numCol="1" anchor="t" anchorCtr="0" compatLnSpc="1">
            <a:prstTxWarp prst="textNoShape">
              <a:avLst/>
            </a:prstTxWarp>
          </a:bodyPr>
          <a:lstStyle>
            <a:lvl1pPr algn="r">
              <a:defRPr sz="1300">
                <a:ea typeface="굴림" charset="-127"/>
              </a:defRPr>
            </a:lvl1pPr>
          </a:lstStyle>
          <a:p>
            <a:endParaRPr lang="de-DE" altLang="ko-KR"/>
          </a:p>
        </p:txBody>
      </p:sp>
      <p:sp>
        <p:nvSpPr>
          <p:cNvPr id="18436" name="Rectangle 4"/>
          <p:cNvSpPr>
            <a:spLocks noGrp="1" noRot="1" noChangeAspect="1" noChangeArrowheads="1" noTextEdit="1"/>
          </p:cNvSpPr>
          <p:nvPr>
            <p:ph type="sldImg" idx="2"/>
          </p:nvPr>
        </p:nvSpPr>
        <p:spPr bwMode="auto">
          <a:xfrm>
            <a:off x="711200" y="744538"/>
            <a:ext cx="5375275" cy="3722687"/>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79769" y="4715910"/>
            <a:ext cx="5438140" cy="4467701"/>
          </a:xfrm>
          <a:prstGeom prst="rect">
            <a:avLst/>
          </a:prstGeom>
          <a:noFill/>
          <a:ln w="9525">
            <a:noFill/>
            <a:miter lim="800000"/>
            <a:headEnd/>
            <a:tailEnd/>
          </a:ln>
          <a:effectLst/>
        </p:spPr>
        <p:txBody>
          <a:bodyPr vert="horz" wrap="square" lIns="95510" tIns="47754" rIns="95510" bIns="47754" numCol="1" anchor="t" anchorCtr="0" compatLnSpc="1">
            <a:prstTxWarp prst="textNoShape">
              <a:avLst/>
            </a:prstTxWarp>
          </a:bodyPr>
          <a:lstStyle/>
          <a:p>
            <a:pPr lvl="0"/>
            <a:r>
              <a:rPr lang="de-DE" noProof="0" dirty="0" smtClean="0"/>
              <a:t>Textmasterformate durch Klicken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p>
        </p:txBody>
      </p:sp>
      <p:sp>
        <p:nvSpPr>
          <p:cNvPr id="8198" name="Rectangle 6"/>
          <p:cNvSpPr>
            <a:spLocks noGrp="1" noChangeArrowheads="1"/>
          </p:cNvSpPr>
          <p:nvPr>
            <p:ph type="ftr" sz="quarter" idx="4"/>
          </p:nvPr>
        </p:nvSpPr>
        <p:spPr bwMode="auto">
          <a:xfrm>
            <a:off x="4" y="9430093"/>
            <a:ext cx="2945659" cy="496411"/>
          </a:xfrm>
          <a:prstGeom prst="rect">
            <a:avLst/>
          </a:prstGeom>
          <a:noFill/>
          <a:ln w="9525">
            <a:noFill/>
            <a:miter lim="800000"/>
            <a:headEnd/>
            <a:tailEnd/>
          </a:ln>
          <a:effectLst/>
        </p:spPr>
        <p:txBody>
          <a:bodyPr vert="horz" wrap="square" lIns="95510" tIns="47754" rIns="95510" bIns="47754" numCol="1" anchor="b" anchorCtr="0" compatLnSpc="1">
            <a:prstTxWarp prst="textNoShape">
              <a:avLst/>
            </a:prstTxWarp>
          </a:bodyPr>
          <a:lstStyle>
            <a:lvl1pPr>
              <a:defRPr sz="1300">
                <a:ea typeface="굴림" charset="-127"/>
              </a:defRPr>
            </a:lvl1pPr>
          </a:lstStyle>
          <a:p>
            <a:endParaRPr lang="de-DE" altLang="ko-KR"/>
          </a:p>
        </p:txBody>
      </p:sp>
      <p:sp>
        <p:nvSpPr>
          <p:cNvPr id="8199" name="Rectangle 7"/>
          <p:cNvSpPr>
            <a:spLocks noGrp="1" noChangeArrowheads="1"/>
          </p:cNvSpPr>
          <p:nvPr>
            <p:ph type="sldNum" sz="quarter" idx="5"/>
          </p:nvPr>
        </p:nvSpPr>
        <p:spPr bwMode="auto">
          <a:xfrm>
            <a:off x="3850447" y="9430093"/>
            <a:ext cx="2945659" cy="496411"/>
          </a:xfrm>
          <a:prstGeom prst="rect">
            <a:avLst/>
          </a:prstGeom>
          <a:noFill/>
          <a:ln w="9525">
            <a:noFill/>
            <a:miter lim="800000"/>
            <a:headEnd/>
            <a:tailEnd/>
          </a:ln>
          <a:effectLst/>
        </p:spPr>
        <p:txBody>
          <a:bodyPr vert="horz" wrap="square" lIns="95510" tIns="47754" rIns="95510" bIns="47754" numCol="1" anchor="b" anchorCtr="0" compatLnSpc="1">
            <a:prstTxWarp prst="textNoShape">
              <a:avLst/>
            </a:prstTxWarp>
          </a:bodyPr>
          <a:lstStyle>
            <a:lvl1pPr algn="r">
              <a:defRPr sz="1300">
                <a:ea typeface="굴림" charset="-127"/>
              </a:defRPr>
            </a:lvl1pPr>
          </a:lstStyle>
          <a:p>
            <a:fld id="{C223DD91-0092-470E-8C76-DAB5C848777A}" type="slidenum">
              <a:rPr lang="de-DE" altLang="ko-KR"/>
              <a:pPr/>
              <a:t>‹#›</a:t>
            </a:fld>
            <a:endParaRPr lang="de-DE" altLang="ko-K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1" i="0" kern="1200" baseline="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b="1" i="0" kern="1200" baseline="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b="1" i="0" kern="1200" baseline="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b="1" i="0" kern="1200" baseline="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b="1" i="0" kern="1200" baseline="0">
        <a:solidFill>
          <a:schemeClr val="tx1"/>
        </a:solidFill>
        <a:latin typeface="Calibri" pitchFamily="34"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C223DD91-0092-470E-8C76-DAB5C848777A}" type="slidenum">
              <a:rPr lang="de-DE" altLang="ko-KR" smtClean="0"/>
              <a:pPr/>
              <a:t>1</a:t>
            </a:fld>
            <a:endParaRPr lang="de-DE" altLang="ko-K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defTabSz="882030">
              <a:defRPr/>
            </a:pPr>
            <a:endParaRPr lang="en-US" altLang="ko-KR" sz="2000" dirty="0" smtClean="0"/>
          </a:p>
        </p:txBody>
      </p:sp>
      <p:sp>
        <p:nvSpPr>
          <p:cNvPr id="4" name="슬라이드 번호 개체 틀 3"/>
          <p:cNvSpPr>
            <a:spLocks noGrp="1"/>
          </p:cNvSpPr>
          <p:nvPr>
            <p:ph type="sldNum" sz="quarter" idx="10"/>
          </p:nvPr>
        </p:nvSpPr>
        <p:spPr/>
        <p:txBody>
          <a:bodyPr/>
          <a:lstStyle/>
          <a:p>
            <a:fld id="{C223DD91-0092-470E-8C76-DAB5C848777A}" type="slidenum">
              <a:rPr lang="de-DE" altLang="ko-KR" smtClean="0"/>
              <a:pPr/>
              <a:t>10</a:t>
            </a:fld>
            <a:endParaRPr lang="de-DE" altLang="ko-K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defTabSz="882030">
              <a:defRPr/>
            </a:pPr>
            <a:endParaRPr lang="en-US" altLang="ko-KR" dirty="0" smtClean="0"/>
          </a:p>
          <a:p>
            <a:endParaRPr lang="ko-KR" altLang="en-US" dirty="0"/>
          </a:p>
        </p:txBody>
      </p:sp>
      <p:sp>
        <p:nvSpPr>
          <p:cNvPr id="4" name="슬라이드 번호 개체 틀 3"/>
          <p:cNvSpPr>
            <a:spLocks noGrp="1"/>
          </p:cNvSpPr>
          <p:nvPr>
            <p:ph type="sldNum" sz="quarter" idx="10"/>
          </p:nvPr>
        </p:nvSpPr>
        <p:spPr/>
        <p:txBody>
          <a:bodyPr/>
          <a:lstStyle/>
          <a:p>
            <a:fld id="{C223DD91-0092-470E-8C76-DAB5C848777A}" type="slidenum">
              <a:rPr lang="de-DE" altLang="ko-KR" smtClean="0"/>
              <a:pPr/>
              <a:t>11</a:t>
            </a:fld>
            <a:endParaRPr lang="de-DE" altLang="ko-K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C223DD91-0092-470E-8C76-DAB5C848777A}" type="slidenum">
              <a:rPr lang="de-DE" altLang="ko-KR" smtClean="0"/>
              <a:pPr/>
              <a:t>12</a:t>
            </a:fld>
            <a:endParaRPr lang="de-DE" altLang="ko-K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fontScale="70000" lnSpcReduction="20000"/>
          </a:bodyPr>
          <a:lstStyle/>
          <a:p>
            <a:endParaRPr lang="ko-KR" altLang="en-US" dirty="0"/>
          </a:p>
        </p:txBody>
      </p:sp>
      <p:sp>
        <p:nvSpPr>
          <p:cNvPr id="4" name="슬라이드 번호 개체 틀 3"/>
          <p:cNvSpPr>
            <a:spLocks noGrp="1"/>
          </p:cNvSpPr>
          <p:nvPr>
            <p:ph type="sldNum" sz="quarter" idx="10"/>
          </p:nvPr>
        </p:nvSpPr>
        <p:spPr/>
        <p:txBody>
          <a:bodyPr/>
          <a:lstStyle/>
          <a:p>
            <a:fld id="{C223DD91-0092-470E-8C76-DAB5C848777A}" type="slidenum">
              <a:rPr lang="de-DE" altLang="ko-KR" smtClean="0"/>
              <a:pPr/>
              <a:t>13</a:t>
            </a:fld>
            <a:endParaRPr lang="de-DE" altLang="ko-K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sz="2000" dirty="0"/>
          </a:p>
        </p:txBody>
      </p:sp>
      <p:sp>
        <p:nvSpPr>
          <p:cNvPr id="4" name="슬라이드 번호 개체 틀 3"/>
          <p:cNvSpPr>
            <a:spLocks noGrp="1"/>
          </p:cNvSpPr>
          <p:nvPr>
            <p:ph type="sldNum" sz="quarter" idx="10"/>
          </p:nvPr>
        </p:nvSpPr>
        <p:spPr/>
        <p:txBody>
          <a:bodyPr/>
          <a:lstStyle/>
          <a:p>
            <a:fld id="{C223DD91-0092-470E-8C76-DAB5C848777A}" type="slidenum">
              <a:rPr lang="de-DE" altLang="ko-KR" smtClean="0"/>
              <a:pPr/>
              <a:t>14</a:t>
            </a:fld>
            <a:endParaRPr lang="de-DE" altLang="ko-K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C223DD91-0092-470E-8C76-DAB5C848777A}" type="slidenum">
              <a:rPr lang="de-DE" altLang="ko-KR" smtClean="0"/>
              <a:pPr/>
              <a:t>15</a:t>
            </a:fld>
            <a:endParaRPr lang="de-DE" altLang="ko-K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fontScale="92500" lnSpcReduction="10000"/>
          </a:bodyPr>
          <a:lstStyle/>
          <a:p>
            <a:endParaRPr lang="en-US" altLang="ko-KR" sz="2000" dirty="0" smtClean="0"/>
          </a:p>
        </p:txBody>
      </p:sp>
      <p:sp>
        <p:nvSpPr>
          <p:cNvPr id="4" name="슬라이드 번호 개체 틀 3"/>
          <p:cNvSpPr>
            <a:spLocks noGrp="1"/>
          </p:cNvSpPr>
          <p:nvPr>
            <p:ph type="sldNum" sz="quarter" idx="10"/>
          </p:nvPr>
        </p:nvSpPr>
        <p:spPr/>
        <p:txBody>
          <a:bodyPr/>
          <a:lstStyle/>
          <a:p>
            <a:fld id="{C223DD91-0092-470E-8C76-DAB5C848777A}" type="slidenum">
              <a:rPr lang="de-DE" altLang="ko-KR" smtClean="0"/>
              <a:pPr/>
              <a:t>16</a:t>
            </a:fld>
            <a:endParaRPr lang="de-DE" altLang="ko-K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C223DD91-0092-470E-8C76-DAB5C848777A}" type="slidenum">
              <a:rPr lang="de-DE" altLang="ko-KR" smtClean="0"/>
              <a:pPr/>
              <a:t>17</a:t>
            </a:fld>
            <a:endParaRPr lang="de-DE" altLang="ko-K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sz="2000" dirty="0"/>
          </a:p>
        </p:txBody>
      </p:sp>
      <p:sp>
        <p:nvSpPr>
          <p:cNvPr id="4" name="슬라이드 번호 개체 틀 3"/>
          <p:cNvSpPr>
            <a:spLocks noGrp="1"/>
          </p:cNvSpPr>
          <p:nvPr>
            <p:ph type="sldNum" sz="quarter" idx="10"/>
          </p:nvPr>
        </p:nvSpPr>
        <p:spPr/>
        <p:txBody>
          <a:bodyPr/>
          <a:lstStyle/>
          <a:p>
            <a:fld id="{C223DD91-0092-470E-8C76-DAB5C848777A}" type="slidenum">
              <a:rPr lang="de-DE" altLang="ko-KR" smtClean="0"/>
              <a:pPr/>
              <a:t>18</a:t>
            </a:fld>
            <a:endParaRPr lang="de-DE" altLang="ko-K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fontScale="92500" lnSpcReduction="10000"/>
          </a:bodyPr>
          <a:lstStyle/>
          <a:p>
            <a:endParaRPr lang="ko-KR" altLang="en-US" dirty="0"/>
          </a:p>
        </p:txBody>
      </p:sp>
      <p:sp>
        <p:nvSpPr>
          <p:cNvPr id="4" name="슬라이드 번호 개체 틀 3"/>
          <p:cNvSpPr>
            <a:spLocks noGrp="1"/>
          </p:cNvSpPr>
          <p:nvPr>
            <p:ph type="sldNum" sz="quarter" idx="10"/>
          </p:nvPr>
        </p:nvSpPr>
        <p:spPr/>
        <p:txBody>
          <a:bodyPr/>
          <a:lstStyle/>
          <a:p>
            <a:fld id="{C223DD91-0092-470E-8C76-DAB5C848777A}" type="slidenum">
              <a:rPr lang="de-DE" altLang="ko-KR" smtClean="0"/>
              <a:pPr/>
              <a:t>19</a:t>
            </a:fld>
            <a:endParaRPr lang="de-DE" altLang="ko-K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lnSpcReduction="10000"/>
          </a:bodyPr>
          <a:lstStyle/>
          <a:p>
            <a:endParaRPr lang="ko-KR" altLang="en-US" dirty="0"/>
          </a:p>
        </p:txBody>
      </p:sp>
      <p:sp>
        <p:nvSpPr>
          <p:cNvPr id="4" name="슬라이드 번호 개체 틀 3"/>
          <p:cNvSpPr>
            <a:spLocks noGrp="1"/>
          </p:cNvSpPr>
          <p:nvPr>
            <p:ph type="sldNum" sz="quarter" idx="10"/>
          </p:nvPr>
        </p:nvSpPr>
        <p:spPr/>
        <p:txBody>
          <a:bodyPr/>
          <a:lstStyle/>
          <a:p>
            <a:fld id="{C223DD91-0092-470E-8C76-DAB5C848777A}" type="slidenum">
              <a:rPr lang="de-DE" altLang="ko-KR" smtClean="0"/>
              <a:pPr/>
              <a:t>2</a:t>
            </a:fld>
            <a:endParaRPr lang="de-DE" altLang="ko-K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C223DD91-0092-470E-8C76-DAB5C848777A}" type="slidenum">
              <a:rPr lang="de-DE" altLang="ko-KR" smtClean="0"/>
              <a:pPr/>
              <a:t>20</a:t>
            </a:fld>
            <a:endParaRPr lang="de-DE" altLang="ko-K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C223DD91-0092-470E-8C76-DAB5C848777A}" type="slidenum">
              <a:rPr lang="de-DE" altLang="ko-KR" smtClean="0"/>
              <a:pPr/>
              <a:t>21</a:t>
            </a:fld>
            <a:endParaRPr lang="de-DE" altLang="ko-K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altLang="ko-KR" sz="1800" dirty="0" smtClean="0"/>
          </a:p>
        </p:txBody>
      </p:sp>
      <p:sp>
        <p:nvSpPr>
          <p:cNvPr id="4" name="슬라이드 번호 개체 틀 3"/>
          <p:cNvSpPr>
            <a:spLocks noGrp="1"/>
          </p:cNvSpPr>
          <p:nvPr>
            <p:ph type="sldNum" sz="quarter" idx="10"/>
          </p:nvPr>
        </p:nvSpPr>
        <p:spPr/>
        <p:txBody>
          <a:bodyPr/>
          <a:lstStyle/>
          <a:p>
            <a:fld id="{01B6A6FD-1B89-43EE-B11D-0AFBFA299169}" type="slidenum">
              <a:rPr lang="ko-KR" altLang="en-US" smtClean="0"/>
              <a:pPr/>
              <a:t>22</a:t>
            </a:fld>
            <a:endParaRPr lang="ko-KR"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슬라이드 이미지 개체 틀 1"/>
          <p:cNvSpPr>
            <a:spLocks noGrp="1" noRot="1" noChangeAspect="1" noTextEdit="1"/>
          </p:cNvSpPr>
          <p:nvPr>
            <p:ph type="sldImg"/>
          </p:nvPr>
        </p:nvSpPr>
        <p:spPr>
          <a:ln/>
        </p:spPr>
      </p:sp>
      <p:sp>
        <p:nvSpPr>
          <p:cNvPr id="44035" name="슬라이드 노트 개체 틀 2"/>
          <p:cNvSpPr>
            <a:spLocks noGrp="1"/>
          </p:cNvSpPr>
          <p:nvPr>
            <p:ph type="body" idx="1"/>
          </p:nvPr>
        </p:nvSpPr>
        <p:spPr>
          <a:noFill/>
          <a:ln/>
        </p:spPr>
        <p:txBody>
          <a:bodyPr/>
          <a:lstStyle/>
          <a:p>
            <a:endParaRPr lang="en-US" altLang="ko-KR" sz="1800" dirty="0" smtClean="0"/>
          </a:p>
        </p:txBody>
      </p:sp>
      <p:sp>
        <p:nvSpPr>
          <p:cNvPr id="44036" name="슬라이드 번호 개체 틀 3"/>
          <p:cNvSpPr>
            <a:spLocks noGrp="1"/>
          </p:cNvSpPr>
          <p:nvPr>
            <p:ph type="sldNum" sz="quarter" idx="5"/>
          </p:nvPr>
        </p:nvSpPr>
        <p:spPr>
          <a:noFill/>
        </p:spPr>
        <p:txBody>
          <a:bodyPr/>
          <a:lstStyle/>
          <a:p>
            <a:fld id="{180D6D48-CE60-4283-A180-9C3B69D9314B}" type="slidenum">
              <a:rPr lang="de-DE" altLang="ko-KR" smtClean="0"/>
              <a:pPr/>
              <a:t>23</a:t>
            </a:fld>
            <a:endParaRPr lang="de-DE" altLang="ko-K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슬라이드 이미지 개체 틀 1"/>
          <p:cNvSpPr>
            <a:spLocks noGrp="1" noRot="1" noChangeAspect="1" noTextEdit="1"/>
          </p:cNvSpPr>
          <p:nvPr>
            <p:ph type="sldImg"/>
          </p:nvPr>
        </p:nvSpPr>
        <p:spPr>
          <a:ln/>
        </p:spPr>
      </p:sp>
      <p:sp>
        <p:nvSpPr>
          <p:cNvPr id="52227" name="슬라이드 노트 개체 틀 2"/>
          <p:cNvSpPr>
            <a:spLocks noGrp="1"/>
          </p:cNvSpPr>
          <p:nvPr>
            <p:ph type="body" idx="1"/>
          </p:nvPr>
        </p:nvSpPr>
        <p:spPr>
          <a:noFill/>
          <a:ln/>
        </p:spPr>
        <p:txBody>
          <a:bodyPr/>
          <a:lstStyle/>
          <a:p>
            <a:endParaRPr lang="ko-KR" altLang="en-US" sz="1400" dirty="0" smtClean="0"/>
          </a:p>
        </p:txBody>
      </p:sp>
      <p:sp>
        <p:nvSpPr>
          <p:cNvPr id="52228" name="슬라이드 번호 개체 틀 3"/>
          <p:cNvSpPr>
            <a:spLocks noGrp="1"/>
          </p:cNvSpPr>
          <p:nvPr>
            <p:ph type="sldNum" sz="quarter" idx="5"/>
          </p:nvPr>
        </p:nvSpPr>
        <p:spPr>
          <a:noFill/>
        </p:spPr>
        <p:txBody>
          <a:bodyPr/>
          <a:lstStyle/>
          <a:p>
            <a:fld id="{84240BCC-0429-4EF8-A1E2-E0D90CBA376F}" type="slidenum">
              <a:rPr lang="de-DE" altLang="ko-KR" smtClean="0"/>
              <a:pPr/>
              <a:t>24</a:t>
            </a:fld>
            <a:endParaRPr lang="de-DE" altLang="ko-K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슬라이드 이미지 개체 틀 1"/>
          <p:cNvSpPr>
            <a:spLocks noGrp="1" noRot="1" noChangeAspect="1" noTextEdit="1"/>
          </p:cNvSpPr>
          <p:nvPr>
            <p:ph type="sldImg"/>
          </p:nvPr>
        </p:nvSpPr>
        <p:spPr>
          <a:ln/>
        </p:spPr>
      </p:sp>
      <p:sp>
        <p:nvSpPr>
          <p:cNvPr id="53251" name="슬라이드 노트 개체 틀 2"/>
          <p:cNvSpPr>
            <a:spLocks noGrp="1"/>
          </p:cNvSpPr>
          <p:nvPr>
            <p:ph type="body" idx="1"/>
          </p:nvPr>
        </p:nvSpPr>
        <p:spPr>
          <a:noFill/>
          <a:ln/>
        </p:spPr>
        <p:txBody>
          <a:bodyPr/>
          <a:lstStyle/>
          <a:p>
            <a:endParaRPr lang="ko-KR" altLang="en-US" sz="1400" dirty="0" smtClean="0"/>
          </a:p>
        </p:txBody>
      </p:sp>
      <p:sp>
        <p:nvSpPr>
          <p:cNvPr id="53252" name="슬라이드 번호 개체 틀 3"/>
          <p:cNvSpPr>
            <a:spLocks noGrp="1"/>
          </p:cNvSpPr>
          <p:nvPr>
            <p:ph type="sldNum" sz="quarter" idx="5"/>
          </p:nvPr>
        </p:nvSpPr>
        <p:spPr>
          <a:noFill/>
        </p:spPr>
        <p:txBody>
          <a:bodyPr/>
          <a:lstStyle/>
          <a:p>
            <a:fld id="{F6BE08DD-0F91-4FBB-82F3-19D1281AF6C1}" type="slidenum">
              <a:rPr lang="de-DE" altLang="ko-KR" smtClean="0"/>
              <a:pPr/>
              <a:t>25</a:t>
            </a:fld>
            <a:endParaRPr lang="de-DE" altLang="ko-K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슬라이드 이미지 개체 틀 1"/>
          <p:cNvSpPr>
            <a:spLocks noGrp="1" noRot="1" noChangeAspect="1" noTextEdit="1"/>
          </p:cNvSpPr>
          <p:nvPr>
            <p:ph type="sldImg"/>
          </p:nvPr>
        </p:nvSpPr>
        <p:spPr>
          <a:ln/>
        </p:spPr>
      </p:sp>
      <p:sp>
        <p:nvSpPr>
          <p:cNvPr id="54275" name="슬라이드 노트 개체 틀 2"/>
          <p:cNvSpPr>
            <a:spLocks noGrp="1"/>
          </p:cNvSpPr>
          <p:nvPr>
            <p:ph type="body" idx="1"/>
          </p:nvPr>
        </p:nvSpPr>
        <p:spPr>
          <a:noFill/>
          <a:ln/>
        </p:spPr>
        <p:txBody>
          <a:bodyPr/>
          <a:lstStyle/>
          <a:p>
            <a:endParaRPr lang="ko-KR" altLang="en-US" sz="1400" dirty="0" smtClean="0"/>
          </a:p>
        </p:txBody>
      </p:sp>
      <p:sp>
        <p:nvSpPr>
          <p:cNvPr id="54276" name="슬라이드 번호 개체 틀 3"/>
          <p:cNvSpPr>
            <a:spLocks noGrp="1"/>
          </p:cNvSpPr>
          <p:nvPr>
            <p:ph type="sldNum" sz="quarter" idx="5"/>
          </p:nvPr>
        </p:nvSpPr>
        <p:spPr>
          <a:noFill/>
        </p:spPr>
        <p:txBody>
          <a:bodyPr/>
          <a:lstStyle/>
          <a:p>
            <a:fld id="{5EB7F6F2-2135-4A3A-8B8D-ED0B69E02D02}" type="slidenum">
              <a:rPr lang="de-DE" altLang="ko-KR" smtClean="0"/>
              <a:pPr/>
              <a:t>26</a:t>
            </a:fld>
            <a:endParaRPr lang="de-DE" altLang="ko-K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sz="1800" dirty="0"/>
          </a:p>
        </p:txBody>
      </p:sp>
      <p:sp>
        <p:nvSpPr>
          <p:cNvPr id="4" name="슬라이드 번호 개체 틀 3"/>
          <p:cNvSpPr>
            <a:spLocks noGrp="1"/>
          </p:cNvSpPr>
          <p:nvPr>
            <p:ph type="sldNum" sz="quarter" idx="10"/>
          </p:nvPr>
        </p:nvSpPr>
        <p:spPr/>
        <p:txBody>
          <a:bodyPr/>
          <a:lstStyle/>
          <a:p>
            <a:fld id="{C223DD91-0092-470E-8C76-DAB5C848777A}" type="slidenum">
              <a:rPr lang="de-DE" altLang="ko-KR" smtClean="0"/>
              <a:pPr/>
              <a:t>27</a:t>
            </a:fld>
            <a:endParaRPr lang="de-DE" altLang="ko-K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altLang="ko-KR" dirty="0" smtClean="0"/>
          </a:p>
        </p:txBody>
      </p:sp>
      <p:sp>
        <p:nvSpPr>
          <p:cNvPr id="4" name="슬라이드 번호 개체 틀 3"/>
          <p:cNvSpPr>
            <a:spLocks noGrp="1"/>
          </p:cNvSpPr>
          <p:nvPr>
            <p:ph type="sldNum" sz="quarter" idx="10"/>
          </p:nvPr>
        </p:nvSpPr>
        <p:spPr/>
        <p:txBody>
          <a:bodyPr/>
          <a:lstStyle/>
          <a:p>
            <a:fld id="{C223DD91-0092-470E-8C76-DAB5C848777A}" type="slidenum">
              <a:rPr lang="de-DE" altLang="ko-KR" smtClean="0"/>
              <a:pPr/>
              <a:t>28</a:t>
            </a:fld>
            <a:endParaRPr lang="de-DE" altLang="ko-K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Rot="1" noChangeAspect="1" noChangeArrowheads="1" noTextEdit="1"/>
          </p:cNvSpPr>
          <p:nvPr>
            <p:ph type="sldImg"/>
          </p:nvPr>
        </p:nvSpPr>
        <p:spPr>
          <a:xfrm>
            <a:off x="711200" y="744538"/>
            <a:ext cx="5375275" cy="3722687"/>
          </a:xfrm>
          <a:ln/>
        </p:spPr>
      </p:sp>
      <p:sp>
        <p:nvSpPr>
          <p:cNvPr id="303107" name="Rectangle 3"/>
          <p:cNvSpPr>
            <a:spLocks noGrp="1" noChangeArrowheads="1"/>
          </p:cNvSpPr>
          <p:nvPr>
            <p:ph type="body" idx="1"/>
          </p:nvPr>
        </p:nvSpPr>
        <p:spPr>
          <a:noFill/>
          <a:ln/>
        </p:spPr>
        <p:txBody>
          <a:bodyPr/>
          <a:lstStyle/>
          <a:p>
            <a:pPr algn="just" latinLnBrk="1">
              <a:spcAft>
                <a:spcPts val="0"/>
              </a:spcAft>
            </a:pPr>
            <a:endParaRPr lang="de-DE" altLang="ko-KR" sz="1800" kern="100" dirty="0" smtClean="0">
              <a:latin typeface="Calibri"/>
              <a:cs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711200" y="744538"/>
            <a:ext cx="5375275" cy="3722687"/>
          </a:xfrm>
        </p:spPr>
      </p:sp>
      <p:sp>
        <p:nvSpPr>
          <p:cNvPr id="3" name="슬라이드 노트 개체 틀 2"/>
          <p:cNvSpPr>
            <a:spLocks noGrp="1"/>
          </p:cNvSpPr>
          <p:nvPr>
            <p:ph type="body" idx="1"/>
          </p:nvPr>
        </p:nvSpPr>
        <p:spPr/>
        <p:txBody>
          <a:bodyPr>
            <a:normAutofit fontScale="92500" lnSpcReduction="20000"/>
          </a:bodyPr>
          <a:lstStyle/>
          <a:p>
            <a:endParaRPr lang="ko-KR" altLang="en-US" sz="1800" dirty="0"/>
          </a:p>
        </p:txBody>
      </p:sp>
      <p:sp>
        <p:nvSpPr>
          <p:cNvPr id="4" name="슬라이드 번호 개체 틀 3"/>
          <p:cNvSpPr>
            <a:spLocks noGrp="1"/>
          </p:cNvSpPr>
          <p:nvPr>
            <p:ph type="sldNum" sz="quarter" idx="10"/>
          </p:nvPr>
        </p:nvSpPr>
        <p:spPr/>
        <p:txBody>
          <a:bodyPr/>
          <a:lstStyle/>
          <a:p>
            <a:fld id="{C223DD91-0092-470E-8C76-DAB5C848777A}" type="slidenum">
              <a:rPr lang="de-DE" altLang="ko-KR" smtClean="0"/>
              <a:pPr/>
              <a:t>3</a:t>
            </a:fld>
            <a:endParaRPr lang="de-DE" altLang="ko-K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711200" y="744538"/>
            <a:ext cx="5375275" cy="3722687"/>
          </a:xfrm>
        </p:spPr>
      </p:sp>
      <p:sp>
        <p:nvSpPr>
          <p:cNvPr id="3" name="슬라이드 노트 개체 틀 2"/>
          <p:cNvSpPr>
            <a:spLocks noGrp="1"/>
          </p:cNvSpPr>
          <p:nvPr>
            <p:ph type="body" idx="1"/>
          </p:nvPr>
        </p:nvSpPr>
        <p:spPr/>
        <p:txBody>
          <a:bodyPr>
            <a:normAutofit fontScale="70000" lnSpcReduction="20000"/>
          </a:bodyPr>
          <a:lstStyle/>
          <a:p>
            <a:endParaRPr lang="ko-KR" altLang="en-US" dirty="0"/>
          </a:p>
        </p:txBody>
      </p:sp>
      <p:sp>
        <p:nvSpPr>
          <p:cNvPr id="4" name="슬라이드 번호 개체 틀 3"/>
          <p:cNvSpPr>
            <a:spLocks noGrp="1"/>
          </p:cNvSpPr>
          <p:nvPr>
            <p:ph type="sldNum" sz="quarter" idx="10"/>
          </p:nvPr>
        </p:nvSpPr>
        <p:spPr/>
        <p:txBody>
          <a:bodyPr/>
          <a:lstStyle/>
          <a:p>
            <a:fld id="{C223DD91-0092-470E-8C76-DAB5C848777A}" type="slidenum">
              <a:rPr lang="de-DE" altLang="ko-KR" smtClean="0"/>
              <a:pPr/>
              <a:t>4</a:t>
            </a:fld>
            <a:endParaRPr lang="de-DE" altLang="ko-K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fontScale="70000" lnSpcReduction="20000"/>
          </a:bodyPr>
          <a:lstStyle/>
          <a:p>
            <a:endParaRPr lang="ko-KR" altLang="en-US" dirty="0"/>
          </a:p>
        </p:txBody>
      </p:sp>
      <p:sp>
        <p:nvSpPr>
          <p:cNvPr id="4" name="슬라이드 번호 개체 틀 3"/>
          <p:cNvSpPr>
            <a:spLocks noGrp="1"/>
          </p:cNvSpPr>
          <p:nvPr>
            <p:ph type="sldNum" sz="quarter" idx="10"/>
          </p:nvPr>
        </p:nvSpPr>
        <p:spPr/>
        <p:txBody>
          <a:bodyPr/>
          <a:lstStyle/>
          <a:p>
            <a:fld id="{C223DD91-0092-470E-8C76-DAB5C848777A}" type="slidenum">
              <a:rPr lang="de-DE" altLang="ko-KR" smtClean="0"/>
              <a:pPr/>
              <a:t>5</a:t>
            </a:fld>
            <a:endParaRPr lang="de-DE" altLang="ko-K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fontScale="77500" lnSpcReduction="20000"/>
          </a:bodyPr>
          <a:lstStyle/>
          <a:p>
            <a:endParaRPr lang="en-US" altLang="ko-KR" sz="1800" dirty="0" smtClean="0"/>
          </a:p>
          <a:p>
            <a:endParaRPr lang="ko-KR" altLang="en-US" dirty="0"/>
          </a:p>
        </p:txBody>
      </p:sp>
      <p:sp>
        <p:nvSpPr>
          <p:cNvPr id="4" name="슬라이드 번호 개체 틀 3"/>
          <p:cNvSpPr>
            <a:spLocks noGrp="1"/>
          </p:cNvSpPr>
          <p:nvPr>
            <p:ph type="sldNum" sz="quarter" idx="10"/>
          </p:nvPr>
        </p:nvSpPr>
        <p:spPr/>
        <p:txBody>
          <a:bodyPr/>
          <a:lstStyle/>
          <a:p>
            <a:fld id="{C223DD91-0092-470E-8C76-DAB5C848777A}" type="slidenum">
              <a:rPr lang="de-DE" altLang="ko-KR" smtClean="0"/>
              <a:pPr/>
              <a:t>6</a:t>
            </a:fld>
            <a:endParaRPr lang="de-DE" altLang="ko-K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fontScale="92500"/>
          </a:bodyPr>
          <a:lstStyle/>
          <a:p>
            <a:endParaRPr lang="ko-KR" altLang="en-US" dirty="0"/>
          </a:p>
        </p:txBody>
      </p:sp>
      <p:sp>
        <p:nvSpPr>
          <p:cNvPr id="4" name="슬라이드 번호 개체 틀 3"/>
          <p:cNvSpPr>
            <a:spLocks noGrp="1"/>
          </p:cNvSpPr>
          <p:nvPr>
            <p:ph type="sldNum" sz="quarter" idx="10"/>
          </p:nvPr>
        </p:nvSpPr>
        <p:spPr/>
        <p:txBody>
          <a:bodyPr/>
          <a:lstStyle/>
          <a:p>
            <a:fld id="{C223DD91-0092-470E-8C76-DAB5C848777A}" type="slidenum">
              <a:rPr lang="de-DE" altLang="ko-KR" smtClean="0"/>
              <a:pPr/>
              <a:t>7</a:t>
            </a:fld>
            <a:endParaRPr lang="de-DE" altLang="ko-K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C223DD91-0092-470E-8C76-DAB5C848777A}" type="slidenum">
              <a:rPr lang="de-DE" altLang="ko-KR" smtClean="0"/>
              <a:pPr/>
              <a:t>8</a:t>
            </a:fld>
            <a:endParaRPr lang="de-DE" altLang="ko-K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C223DD91-0092-470E-8C76-DAB5C848777A}" type="slidenum">
              <a:rPr lang="de-DE" altLang="ko-KR" smtClean="0"/>
              <a:pPr/>
              <a:t>9</a:t>
            </a:fld>
            <a:endParaRPr lang="de-DE" altLang="ko-K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742950" y="2130428"/>
            <a:ext cx="8420100" cy="1470025"/>
          </a:xfrm>
          <a:prstGeom prst="rect">
            <a:avLst/>
          </a:prstGeo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a:xfrm>
            <a:off x="495300" y="6245225"/>
            <a:ext cx="2311400" cy="476250"/>
          </a:xfrm>
          <a:prstGeom prst="rect">
            <a:avLst/>
          </a:prstGeom>
        </p:spPr>
        <p:txBody>
          <a:bodyPr/>
          <a:lstStyle>
            <a:lvl1pPr>
              <a:defRPr/>
            </a:lvl1pPr>
          </a:lstStyle>
          <a:p>
            <a:endParaRPr lang="en-US" altLang="ko-KR"/>
          </a:p>
        </p:txBody>
      </p:sp>
      <p:sp>
        <p:nvSpPr>
          <p:cNvPr id="5" name="바닥글 개체 틀 4"/>
          <p:cNvSpPr>
            <a:spLocks noGrp="1"/>
          </p:cNvSpPr>
          <p:nvPr>
            <p:ph type="ftr" sz="quarter" idx="11"/>
          </p:nvPr>
        </p:nvSpPr>
        <p:spPr>
          <a:xfrm>
            <a:off x="3384550" y="6245225"/>
            <a:ext cx="3136900" cy="476250"/>
          </a:xfrm>
          <a:prstGeom prst="rect">
            <a:avLst/>
          </a:prstGeom>
        </p:spPr>
        <p:txBody>
          <a:bodyPr/>
          <a:lstStyle>
            <a:lvl1pPr>
              <a:defRPr/>
            </a:lvl1pPr>
          </a:lstStyle>
          <a:p>
            <a:endParaRPr lang="en-US" altLang="ko-KR"/>
          </a:p>
        </p:txBody>
      </p:sp>
      <p:sp>
        <p:nvSpPr>
          <p:cNvPr id="6" name="슬라이드 번호 개체 틀 5"/>
          <p:cNvSpPr>
            <a:spLocks noGrp="1"/>
          </p:cNvSpPr>
          <p:nvPr>
            <p:ph type="sldNum" sz="quarter" idx="12"/>
          </p:nvPr>
        </p:nvSpPr>
        <p:spPr>
          <a:xfrm>
            <a:off x="7099300" y="6245225"/>
            <a:ext cx="2311400" cy="476250"/>
          </a:xfrm>
          <a:prstGeom prst="rect">
            <a:avLst/>
          </a:prstGeom>
        </p:spPr>
        <p:txBody>
          <a:bodyPr/>
          <a:lstStyle>
            <a:lvl1pPr>
              <a:defRPr/>
            </a:lvl1pPr>
          </a:lstStyle>
          <a:p>
            <a:fld id="{64048C77-F86D-4704-B71C-97897A407E6F}" type="slidenum">
              <a:rPr lang="en-US" altLang="ko-KR"/>
              <a:pPr/>
              <a:t>‹#›</a:t>
            </a:fld>
            <a:endParaRPr lang="en-US" altLang="ko-K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82506" y="4406903"/>
            <a:ext cx="8420100" cy="1362075"/>
          </a:xfrm>
          <a:prstGeom prst="rect">
            <a:avLst/>
          </a:prstGeo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날짜 개체 틀 3"/>
          <p:cNvSpPr>
            <a:spLocks noGrp="1"/>
          </p:cNvSpPr>
          <p:nvPr>
            <p:ph type="dt" sz="half" idx="10"/>
          </p:nvPr>
        </p:nvSpPr>
        <p:spPr>
          <a:xfrm>
            <a:off x="495300" y="6245225"/>
            <a:ext cx="2311400" cy="476250"/>
          </a:xfrm>
          <a:prstGeom prst="rect">
            <a:avLst/>
          </a:prstGeom>
        </p:spPr>
        <p:txBody>
          <a:bodyPr/>
          <a:lstStyle>
            <a:lvl1pPr>
              <a:defRPr/>
            </a:lvl1pPr>
          </a:lstStyle>
          <a:p>
            <a:endParaRPr lang="en-US" altLang="ko-KR"/>
          </a:p>
        </p:txBody>
      </p:sp>
      <p:sp>
        <p:nvSpPr>
          <p:cNvPr id="5" name="바닥글 개체 틀 4"/>
          <p:cNvSpPr>
            <a:spLocks noGrp="1"/>
          </p:cNvSpPr>
          <p:nvPr>
            <p:ph type="ftr" sz="quarter" idx="11"/>
          </p:nvPr>
        </p:nvSpPr>
        <p:spPr>
          <a:xfrm>
            <a:off x="3384550" y="6245225"/>
            <a:ext cx="3136900" cy="476250"/>
          </a:xfrm>
          <a:prstGeom prst="rect">
            <a:avLst/>
          </a:prstGeom>
        </p:spPr>
        <p:txBody>
          <a:bodyPr/>
          <a:lstStyle>
            <a:lvl1pPr>
              <a:defRPr/>
            </a:lvl1pPr>
          </a:lstStyle>
          <a:p>
            <a:endParaRPr lang="en-US" altLang="ko-KR"/>
          </a:p>
        </p:txBody>
      </p:sp>
      <p:sp>
        <p:nvSpPr>
          <p:cNvPr id="6" name="슬라이드 번호 개체 틀 5"/>
          <p:cNvSpPr>
            <a:spLocks noGrp="1"/>
          </p:cNvSpPr>
          <p:nvPr>
            <p:ph type="sldNum" sz="quarter" idx="12"/>
          </p:nvPr>
        </p:nvSpPr>
        <p:spPr>
          <a:xfrm>
            <a:off x="7099300" y="6245225"/>
            <a:ext cx="2311400" cy="476250"/>
          </a:xfrm>
          <a:prstGeom prst="rect">
            <a:avLst/>
          </a:prstGeom>
        </p:spPr>
        <p:txBody>
          <a:bodyPr/>
          <a:lstStyle>
            <a:lvl1pPr>
              <a:defRPr/>
            </a:lvl1pPr>
          </a:lstStyle>
          <a:p>
            <a:fld id="{E93849FB-8A4B-4B8B-BDAC-687B69349C15}" type="slidenum">
              <a:rPr lang="en-US" altLang="ko-KR"/>
              <a:pPr/>
              <a:t>‹#›</a:t>
            </a:fld>
            <a:endParaRPr lang="en-US" altLang="ko-K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116947" y="176213"/>
            <a:ext cx="8893043" cy="48895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507339" y="1600203"/>
            <a:ext cx="436827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5040712" y="1600203"/>
            <a:ext cx="436999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a:xfrm>
            <a:off x="495300" y="6245225"/>
            <a:ext cx="2311400" cy="476250"/>
          </a:xfrm>
          <a:prstGeom prst="rect">
            <a:avLst/>
          </a:prstGeom>
        </p:spPr>
        <p:txBody>
          <a:bodyPr/>
          <a:lstStyle>
            <a:lvl1pPr>
              <a:defRPr/>
            </a:lvl1pPr>
          </a:lstStyle>
          <a:p>
            <a:endParaRPr lang="en-US" altLang="ko-KR"/>
          </a:p>
        </p:txBody>
      </p:sp>
      <p:sp>
        <p:nvSpPr>
          <p:cNvPr id="6" name="바닥글 개체 틀 5"/>
          <p:cNvSpPr>
            <a:spLocks noGrp="1"/>
          </p:cNvSpPr>
          <p:nvPr>
            <p:ph type="ftr" sz="quarter" idx="11"/>
          </p:nvPr>
        </p:nvSpPr>
        <p:spPr>
          <a:xfrm>
            <a:off x="3384550" y="6245225"/>
            <a:ext cx="3136900" cy="476250"/>
          </a:xfrm>
          <a:prstGeom prst="rect">
            <a:avLst/>
          </a:prstGeom>
        </p:spPr>
        <p:txBody>
          <a:bodyPr/>
          <a:lstStyle>
            <a:lvl1pPr>
              <a:defRPr/>
            </a:lvl1pPr>
          </a:lstStyle>
          <a:p>
            <a:endParaRPr lang="en-US" altLang="ko-KR"/>
          </a:p>
        </p:txBody>
      </p:sp>
      <p:sp>
        <p:nvSpPr>
          <p:cNvPr id="7" name="슬라이드 번호 개체 틀 6"/>
          <p:cNvSpPr>
            <a:spLocks noGrp="1"/>
          </p:cNvSpPr>
          <p:nvPr>
            <p:ph type="sldNum" sz="quarter" idx="12"/>
          </p:nvPr>
        </p:nvSpPr>
        <p:spPr>
          <a:xfrm>
            <a:off x="7099300" y="6245225"/>
            <a:ext cx="2311400" cy="476250"/>
          </a:xfrm>
          <a:prstGeom prst="rect">
            <a:avLst/>
          </a:prstGeom>
        </p:spPr>
        <p:txBody>
          <a:bodyPr/>
          <a:lstStyle>
            <a:lvl1pPr>
              <a:defRPr/>
            </a:lvl1pPr>
          </a:lstStyle>
          <a:p>
            <a:fld id="{754C1906-EC66-4ACE-8423-0D8F5C239738}" type="slidenum">
              <a:rPr lang="en-US" altLang="ko-KR"/>
              <a:pPr/>
              <a:t>‹#›</a:t>
            </a:fld>
            <a:endParaRPr lang="en-US" altLang="ko-K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95300" y="274638"/>
            <a:ext cx="8915400" cy="1143000"/>
          </a:xfrm>
          <a:prstGeom prst="rect">
            <a:avLst/>
          </a:prstGeo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a:xfrm>
            <a:off x="495300" y="6245225"/>
            <a:ext cx="2311400" cy="476250"/>
          </a:xfrm>
          <a:prstGeom prst="rect">
            <a:avLst/>
          </a:prstGeom>
        </p:spPr>
        <p:txBody>
          <a:bodyPr/>
          <a:lstStyle>
            <a:lvl1pPr>
              <a:defRPr/>
            </a:lvl1pPr>
          </a:lstStyle>
          <a:p>
            <a:endParaRPr lang="en-US" altLang="ko-KR"/>
          </a:p>
        </p:txBody>
      </p:sp>
      <p:sp>
        <p:nvSpPr>
          <p:cNvPr id="8" name="바닥글 개체 틀 7"/>
          <p:cNvSpPr>
            <a:spLocks noGrp="1"/>
          </p:cNvSpPr>
          <p:nvPr>
            <p:ph type="ftr" sz="quarter" idx="11"/>
          </p:nvPr>
        </p:nvSpPr>
        <p:spPr>
          <a:xfrm>
            <a:off x="3384550" y="6245225"/>
            <a:ext cx="3136900" cy="476250"/>
          </a:xfrm>
          <a:prstGeom prst="rect">
            <a:avLst/>
          </a:prstGeom>
        </p:spPr>
        <p:txBody>
          <a:bodyPr/>
          <a:lstStyle>
            <a:lvl1pPr>
              <a:defRPr/>
            </a:lvl1pPr>
          </a:lstStyle>
          <a:p>
            <a:endParaRPr lang="en-US" altLang="ko-KR"/>
          </a:p>
        </p:txBody>
      </p:sp>
      <p:sp>
        <p:nvSpPr>
          <p:cNvPr id="9" name="슬라이드 번호 개체 틀 8"/>
          <p:cNvSpPr>
            <a:spLocks noGrp="1"/>
          </p:cNvSpPr>
          <p:nvPr>
            <p:ph type="sldNum" sz="quarter" idx="12"/>
          </p:nvPr>
        </p:nvSpPr>
        <p:spPr>
          <a:xfrm>
            <a:off x="7099300" y="6245225"/>
            <a:ext cx="2311400" cy="476250"/>
          </a:xfrm>
          <a:prstGeom prst="rect">
            <a:avLst/>
          </a:prstGeom>
        </p:spPr>
        <p:txBody>
          <a:bodyPr/>
          <a:lstStyle>
            <a:lvl1pPr>
              <a:defRPr/>
            </a:lvl1pPr>
          </a:lstStyle>
          <a:p>
            <a:fld id="{4CECA51D-FA9F-4840-8C06-EB70B619BFD6}" type="slidenum">
              <a:rPr lang="en-US" altLang="ko-KR"/>
              <a:pPr/>
              <a:t>‹#›</a:t>
            </a:fld>
            <a:endParaRPr lang="en-US" altLang="ko-K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116947" y="176213"/>
            <a:ext cx="8893043" cy="488950"/>
          </a:xfrm>
          <a:prstGeom prst="rect">
            <a:avLst/>
          </a:prstGeom>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a:xfrm>
            <a:off x="495300" y="6245225"/>
            <a:ext cx="2311400" cy="476250"/>
          </a:xfrm>
          <a:prstGeom prst="rect">
            <a:avLst/>
          </a:prstGeom>
        </p:spPr>
        <p:txBody>
          <a:bodyPr/>
          <a:lstStyle>
            <a:lvl1pPr>
              <a:defRPr/>
            </a:lvl1pPr>
          </a:lstStyle>
          <a:p>
            <a:endParaRPr lang="en-US" altLang="ko-KR"/>
          </a:p>
        </p:txBody>
      </p:sp>
      <p:sp>
        <p:nvSpPr>
          <p:cNvPr id="4" name="바닥글 개체 틀 3"/>
          <p:cNvSpPr>
            <a:spLocks noGrp="1"/>
          </p:cNvSpPr>
          <p:nvPr>
            <p:ph type="ftr" sz="quarter" idx="11"/>
          </p:nvPr>
        </p:nvSpPr>
        <p:spPr>
          <a:xfrm>
            <a:off x="3384550" y="6245225"/>
            <a:ext cx="3136900" cy="476250"/>
          </a:xfrm>
          <a:prstGeom prst="rect">
            <a:avLst/>
          </a:prstGeom>
        </p:spPr>
        <p:txBody>
          <a:bodyPr/>
          <a:lstStyle>
            <a:lvl1pPr>
              <a:defRPr/>
            </a:lvl1pPr>
          </a:lstStyle>
          <a:p>
            <a:endParaRPr lang="en-US" altLang="ko-KR"/>
          </a:p>
        </p:txBody>
      </p:sp>
      <p:sp>
        <p:nvSpPr>
          <p:cNvPr id="5" name="슬라이드 번호 개체 틀 4"/>
          <p:cNvSpPr>
            <a:spLocks noGrp="1"/>
          </p:cNvSpPr>
          <p:nvPr>
            <p:ph type="sldNum" sz="quarter" idx="12"/>
          </p:nvPr>
        </p:nvSpPr>
        <p:spPr>
          <a:xfrm>
            <a:off x="7099300" y="6245225"/>
            <a:ext cx="2311400" cy="476250"/>
          </a:xfrm>
          <a:prstGeom prst="rect">
            <a:avLst/>
          </a:prstGeom>
        </p:spPr>
        <p:txBody>
          <a:bodyPr/>
          <a:lstStyle>
            <a:lvl1pPr>
              <a:defRPr/>
            </a:lvl1pPr>
          </a:lstStyle>
          <a:p>
            <a:fld id="{FDA946F4-490A-4DA0-8418-2F90D335DA11}" type="slidenum">
              <a:rPr lang="en-US" altLang="ko-KR"/>
              <a:pPr/>
              <a:t>‹#›</a:t>
            </a:fld>
            <a:endParaRPr lang="en-US" altLang="ko-K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495300" y="6245225"/>
            <a:ext cx="2311400" cy="476250"/>
          </a:xfrm>
          <a:prstGeom prst="rect">
            <a:avLst/>
          </a:prstGeom>
        </p:spPr>
        <p:txBody>
          <a:bodyPr/>
          <a:lstStyle>
            <a:lvl1pPr>
              <a:defRPr/>
            </a:lvl1pPr>
          </a:lstStyle>
          <a:p>
            <a:endParaRPr lang="en-US" altLang="ko-KR"/>
          </a:p>
        </p:txBody>
      </p:sp>
      <p:sp>
        <p:nvSpPr>
          <p:cNvPr id="3" name="바닥글 개체 틀 2"/>
          <p:cNvSpPr>
            <a:spLocks noGrp="1"/>
          </p:cNvSpPr>
          <p:nvPr>
            <p:ph type="ftr" sz="quarter" idx="11"/>
          </p:nvPr>
        </p:nvSpPr>
        <p:spPr>
          <a:xfrm>
            <a:off x="3384550" y="6245225"/>
            <a:ext cx="3136900" cy="476250"/>
          </a:xfrm>
          <a:prstGeom prst="rect">
            <a:avLst/>
          </a:prstGeom>
        </p:spPr>
        <p:txBody>
          <a:bodyPr/>
          <a:lstStyle>
            <a:lvl1pPr>
              <a:defRPr/>
            </a:lvl1pPr>
          </a:lstStyle>
          <a:p>
            <a:endParaRPr lang="en-US" altLang="ko-KR"/>
          </a:p>
        </p:txBody>
      </p:sp>
      <p:sp>
        <p:nvSpPr>
          <p:cNvPr id="4" name="슬라이드 번호 개체 틀 3"/>
          <p:cNvSpPr>
            <a:spLocks noGrp="1"/>
          </p:cNvSpPr>
          <p:nvPr>
            <p:ph type="sldNum" sz="quarter" idx="12"/>
          </p:nvPr>
        </p:nvSpPr>
        <p:spPr>
          <a:xfrm>
            <a:off x="7099300" y="6245225"/>
            <a:ext cx="2311400" cy="476250"/>
          </a:xfrm>
          <a:prstGeom prst="rect">
            <a:avLst/>
          </a:prstGeom>
        </p:spPr>
        <p:txBody>
          <a:bodyPr/>
          <a:lstStyle>
            <a:lvl1pPr>
              <a:defRPr/>
            </a:lvl1pPr>
          </a:lstStyle>
          <a:p>
            <a:fld id="{21B916D9-727B-49C6-963D-F54222C2C691}" type="slidenum">
              <a:rPr lang="en-US" altLang="ko-KR"/>
              <a:pPr/>
              <a:t>‹#›</a:t>
            </a:fld>
            <a:endParaRPr lang="en-US" altLang="ko-K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1073150" y="503238"/>
            <a:ext cx="7677150" cy="487362"/>
          </a:xfrm>
          <a:prstGeom prst="rect">
            <a:avLst/>
          </a:prstGeom>
        </p:spPr>
        <p:txBody>
          <a:bodyPr/>
          <a:lstStyle>
            <a:lvl1pPr>
              <a:defRPr sz="2800" b="1">
                <a:latin typeface="맑은 고딕" pitchFamily="50" charset="-127"/>
                <a:ea typeface="맑은 고딕" pitchFamily="50" charset="-127"/>
              </a:defRPr>
            </a:lvl1pPr>
          </a:lstStyle>
          <a:p>
            <a:r>
              <a:rPr lang="ko-KR" altLang="en-US" dirty="0" smtClean="0"/>
              <a:t>마스터 제목 스타일 편집</a:t>
            </a:r>
            <a:endParaRPr lang="ko-KR" altLang="en-US" dirty="0"/>
          </a:p>
        </p:txBody>
      </p:sp>
      <p:sp>
        <p:nvSpPr>
          <p:cNvPr id="3" name="내용 개체 틀 2"/>
          <p:cNvSpPr>
            <a:spLocks noGrp="1"/>
          </p:cNvSpPr>
          <p:nvPr>
            <p:ph idx="1"/>
          </p:nvPr>
        </p:nvSpPr>
        <p:spPr/>
        <p:txBody>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바닥글 개체 틀 3"/>
          <p:cNvSpPr>
            <a:spLocks noGrp="1"/>
          </p:cNvSpPr>
          <p:nvPr>
            <p:ph type="ftr" sz="quarter" idx="10"/>
          </p:nvPr>
        </p:nvSpPr>
        <p:spPr>
          <a:xfrm>
            <a:off x="7099300" y="6505576"/>
            <a:ext cx="2311400" cy="244475"/>
          </a:xfrm>
          <a:prstGeom prst="rect">
            <a:avLst/>
          </a:prstGeom>
        </p:spPr>
        <p:txBody>
          <a:bodyPr/>
          <a:lstStyle>
            <a:lvl1pPr>
              <a:defRPr/>
            </a:lvl1pPr>
          </a:lstStyle>
          <a:p>
            <a:pPr>
              <a:defRPr/>
            </a:pPr>
            <a:endParaRPr lang="ko-KR" altLang="en-US"/>
          </a:p>
        </p:txBody>
      </p:sp>
      <p:sp>
        <p:nvSpPr>
          <p:cNvPr id="5" name="슬라이드 번호 개체 틀 4"/>
          <p:cNvSpPr>
            <a:spLocks noGrp="1"/>
          </p:cNvSpPr>
          <p:nvPr>
            <p:ph type="sldNum" sz="quarter" idx="11"/>
          </p:nvPr>
        </p:nvSpPr>
        <p:spPr>
          <a:xfrm>
            <a:off x="4488656" y="6500814"/>
            <a:ext cx="908050" cy="261937"/>
          </a:xfrm>
          <a:prstGeom prst="rect">
            <a:avLst/>
          </a:prstGeom>
        </p:spPr>
        <p:txBody>
          <a:bodyPr/>
          <a:lstStyle>
            <a:lvl1pPr>
              <a:defRPr/>
            </a:lvl1pPr>
          </a:lstStyle>
          <a:p>
            <a:pPr>
              <a:defRPr/>
            </a:pPr>
            <a:fld id="{CD34D255-C1A8-46BB-8DB0-93EB8CE299A0}" type="slidenum">
              <a:rPr lang="ko-KR" altLang="en-US"/>
              <a:pPr>
                <a:defRPr/>
              </a:pPr>
              <a:t>‹#›</a:t>
            </a:fld>
            <a:endParaRPr lang="ko-KR" altLang="en-US" dirty="0"/>
          </a:p>
        </p:txBody>
      </p:sp>
      <p:sp>
        <p:nvSpPr>
          <p:cNvPr id="6" name="날짜 개체 틀 5"/>
          <p:cNvSpPr>
            <a:spLocks noGrp="1"/>
          </p:cNvSpPr>
          <p:nvPr>
            <p:ph type="dt" sz="half" idx="12"/>
          </p:nvPr>
        </p:nvSpPr>
        <p:spPr>
          <a:xfrm>
            <a:off x="412750" y="6505575"/>
            <a:ext cx="2063750" cy="261938"/>
          </a:xfrm>
          <a:prstGeom prst="rect">
            <a:avLst/>
          </a:prstGeom>
        </p:spPr>
        <p:txBody>
          <a:bodyPr/>
          <a:lstStyle>
            <a:lvl1pPr>
              <a:defRPr/>
            </a:lvl1pPr>
          </a:lstStyle>
          <a:p>
            <a:pPr>
              <a:defRPr/>
            </a:pPr>
            <a:fld id="{FEEE0610-F867-4AF1-ACA5-D597BB51A837}" type="datetime1">
              <a:rPr lang="ko-KR" altLang="en-US"/>
              <a:pPr>
                <a:defRPr/>
              </a:pPr>
              <a:t>2011-11-05</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www.useoul.edu/index.jsp" TargetMode="Externa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11633" name="Rectangle 17"/>
          <p:cNvSpPr>
            <a:spLocks noGrp="1" noChangeArrowheads="1"/>
          </p:cNvSpPr>
          <p:nvPr>
            <p:ph type="body" idx="1"/>
          </p:nvPr>
        </p:nvSpPr>
        <p:spPr bwMode="auto">
          <a:xfrm>
            <a:off x="507340" y="1600201"/>
            <a:ext cx="8903361"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pic>
        <p:nvPicPr>
          <p:cNvPr id="14" name="그림 13" descr="3.png"/>
          <p:cNvPicPr>
            <a:picLocks noChangeAspect="1"/>
          </p:cNvPicPr>
          <p:nvPr userDrawn="1"/>
        </p:nvPicPr>
        <p:blipFill>
          <a:blip r:embed="rId10" cstate="print"/>
          <a:srcRect b="10989"/>
          <a:stretch>
            <a:fillRect/>
          </a:stretch>
        </p:blipFill>
        <p:spPr>
          <a:xfrm>
            <a:off x="1" y="6561350"/>
            <a:ext cx="1170055" cy="296651"/>
          </a:xfrm>
          <a:prstGeom prst="rect">
            <a:avLst/>
          </a:prstGeom>
        </p:spPr>
      </p:pic>
      <p:pic>
        <p:nvPicPr>
          <p:cNvPr id="15" name="Picture 2" descr="http://www.useoul.edu/images/logo_love.gif">
            <a:hlinkClick r:id="rId11"/>
          </p:cNvPr>
          <p:cNvPicPr>
            <a:picLocks noChangeAspect="1" noChangeArrowheads="1"/>
          </p:cNvPicPr>
          <p:nvPr userDrawn="1"/>
        </p:nvPicPr>
        <p:blipFill>
          <a:blip r:embed="rId12" cstate="print"/>
          <a:srcRect/>
          <a:stretch>
            <a:fillRect/>
          </a:stretch>
        </p:blipFill>
        <p:spPr bwMode="auto">
          <a:xfrm>
            <a:off x="1208584" y="6561351"/>
            <a:ext cx="667326" cy="263359"/>
          </a:xfrm>
          <a:prstGeom prst="rect">
            <a:avLst/>
          </a:prstGeom>
          <a:noFill/>
        </p:spPr>
      </p:pic>
      <p:sp>
        <p:nvSpPr>
          <p:cNvPr id="8" name="Rectangle 5"/>
          <p:cNvSpPr>
            <a:spLocks noChangeArrowheads="1"/>
          </p:cNvSpPr>
          <p:nvPr userDrawn="1"/>
        </p:nvSpPr>
        <p:spPr bwMode="gray">
          <a:xfrm>
            <a:off x="3851275" y="6532563"/>
            <a:ext cx="1452563" cy="247650"/>
          </a:xfrm>
          <a:prstGeom prst="rect">
            <a:avLst/>
          </a:prstGeom>
          <a:noFill/>
          <a:ln w="9525">
            <a:noFill/>
            <a:miter lim="800000"/>
            <a:headEnd/>
            <a:tailEnd/>
          </a:ln>
        </p:spPr>
        <p:txBody>
          <a:bodyPr/>
          <a:lstStyle/>
          <a:p>
            <a:pPr algn="r" latinLnBrk="0">
              <a:defRPr/>
            </a:pPr>
            <a:r>
              <a:rPr kumimoji="0" lang="de-DE" altLang="ko-KR" sz="1200" b="1" dirty="0">
                <a:solidFill>
                  <a:prstClr val="black"/>
                </a:solidFill>
                <a:latin typeface="HY헤드라인M" pitchFamily="18" charset="-127"/>
                <a:ea typeface="HY헤드라인M" pitchFamily="18" charset="-127"/>
              </a:rPr>
              <a:t> </a:t>
            </a:r>
            <a:fld id="{2E687D8B-E5F1-41CB-80BD-0DD3F63FF8DB}" type="slidenum">
              <a:rPr kumimoji="0" lang="de-DE" altLang="ko-KR" sz="1100">
                <a:solidFill>
                  <a:prstClr val="black"/>
                </a:solidFill>
                <a:latin typeface="HY견고딕" pitchFamily="18" charset="-127"/>
                <a:ea typeface="HY견고딕" pitchFamily="18" charset="-127"/>
              </a:rPr>
              <a:pPr algn="r" latinLnBrk="0">
                <a:defRPr/>
              </a:pPr>
              <a:t>‹#›</a:t>
            </a:fld>
            <a:endParaRPr kumimoji="0" lang="de-DE" altLang="ko-KR" sz="1100" dirty="0">
              <a:solidFill>
                <a:prstClr val="black"/>
              </a:solidFill>
              <a:latin typeface="HY견고딕" pitchFamily="18" charset="-127"/>
              <a:ea typeface="HY견고딕" pitchFamily="18" charset="-127"/>
            </a:endParaRPr>
          </a:p>
        </p:txBody>
      </p:sp>
      <p:pic>
        <p:nvPicPr>
          <p:cNvPr id="9" name="Picture 58" descr="PESL"/>
          <p:cNvPicPr>
            <a:picLocks noChangeAspect="1" noChangeArrowheads="1"/>
          </p:cNvPicPr>
          <p:nvPr userDrawn="1"/>
        </p:nvPicPr>
        <p:blipFill>
          <a:blip r:embed="rId13" cstate="print"/>
          <a:srcRect/>
          <a:stretch>
            <a:fillRect/>
          </a:stretch>
        </p:blipFill>
        <p:spPr bwMode="auto">
          <a:xfrm>
            <a:off x="7956550" y="6453188"/>
            <a:ext cx="1949450" cy="396875"/>
          </a:xfrm>
          <a:prstGeom prst="rect">
            <a:avLst/>
          </a:prstGeom>
          <a:noFill/>
          <a:ln w="9525">
            <a:noFill/>
            <a:miter lim="800000"/>
            <a:headEnd/>
            <a:tailEnd/>
          </a:ln>
        </p:spPr>
      </p:pic>
      <p:sp>
        <p:nvSpPr>
          <p:cNvPr id="16" name="직사각형 15"/>
          <p:cNvSpPr/>
          <p:nvPr userDrawn="1"/>
        </p:nvSpPr>
        <p:spPr bwMode="auto">
          <a:xfrm>
            <a:off x="-6006" y="6489344"/>
            <a:ext cx="9906000" cy="36000"/>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ko-KR" altLang="en-US" sz="2000" b="0" i="0" u="none" strike="noStrike" cap="none" normalizeH="0" baseline="0" smtClean="0">
              <a:ln>
                <a:noFill/>
              </a:ln>
              <a:solidFill>
                <a:schemeClr val="tx1"/>
              </a:solidFill>
              <a:effectLst/>
              <a:latin typeface="Arial" charset="0"/>
            </a:endParaRPr>
          </a:p>
        </p:txBody>
      </p:sp>
    </p:spTree>
  </p:cSld>
  <p:clrMap bg1="dk2" tx1="lt1" bg2="dk1" tx2="lt2" accent1="accent1" accent2="accent2" accent3="accent3" accent4="accent4" accent5="accent5" accent6="accent6" hlink="hlink" folHlink="folHlink"/>
  <p:sldLayoutIdLst>
    <p:sldLayoutId id="2147484110" r:id="rId1"/>
    <p:sldLayoutId id="2147484112" r:id="rId2"/>
    <p:sldLayoutId id="2147484113" r:id="rId3"/>
    <p:sldLayoutId id="2147484114" r:id="rId4"/>
    <p:sldLayoutId id="2147484115" r:id="rId5"/>
    <p:sldLayoutId id="2147484116" r:id="rId6"/>
    <p:sldLayoutId id="2147484117" r:id="rId7"/>
  </p:sldLayoutIdLst>
  <p:transition>
    <p:fade/>
  </p:transition>
  <p:timing>
    <p:tnLst>
      <p:par>
        <p:cTn id="1" dur="indefinite" restart="never" nodeType="tmRoot"/>
      </p:par>
    </p:tnLst>
  </p:timing>
  <p:txStyles>
    <p:titleStyle>
      <a:lvl1pPr algn="l" rtl="0" fontAlgn="base" latinLnBrk="1">
        <a:spcBef>
          <a:spcPct val="0"/>
        </a:spcBef>
        <a:spcAft>
          <a:spcPct val="0"/>
        </a:spcAft>
        <a:defRPr kumimoji="1" sz="3200" b="1">
          <a:solidFill>
            <a:schemeClr val="bg1"/>
          </a:solidFill>
          <a:latin typeface="+mj-lt"/>
          <a:ea typeface="+mj-ea"/>
          <a:cs typeface="+mj-cs"/>
        </a:defRPr>
      </a:lvl1pPr>
      <a:lvl2pPr algn="l" rtl="0" fontAlgn="base" latinLnBrk="1">
        <a:spcBef>
          <a:spcPct val="0"/>
        </a:spcBef>
        <a:spcAft>
          <a:spcPct val="0"/>
        </a:spcAft>
        <a:defRPr kumimoji="1" sz="3200" b="1">
          <a:solidFill>
            <a:schemeClr val="bg1"/>
          </a:solidFill>
          <a:latin typeface="Times New Roman" pitchFamily="18" charset="0"/>
          <a:ea typeface="굴림" charset="-127"/>
        </a:defRPr>
      </a:lvl2pPr>
      <a:lvl3pPr algn="l" rtl="0" fontAlgn="base" latinLnBrk="1">
        <a:spcBef>
          <a:spcPct val="0"/>
        </a:spcBef>
        <a:spcAft>
          <a:spcPct val="0"/>
        </a:spcAft>
        <a:defRPr kumimoji="1" sz="3200" b="1">
          <a:solidFill>
            <a:schemeClr val="bg1"/>
          </a:solidFill>
          <a:latin typeface="Times New Roman" pitchFamily="18" charset="0"/>
          <a:ea typeface="굴림" charset="-127"/>
        </a:defRPr>
      </a:lvl3pPr>
      <a:lvl4pPr algn="l" rtl="0" fontAlgn="base" latinLnBrk="1">
        <a:spcBef>
          <a:spcPct val="0"/>
        </a:spcBef>
        <a:spcAft>
          <a:spcPct val="0"/>
        </a:spcAft>
        <a:defRPr kumimoji="1" sz="3200" b="1">
          <a:solidFill>
            <a:schemeClr val="bg1"/>
          </a:solidFill>
          <a:latin typeface="Times New Roman" pitchFamily="18" charset="0"/>
          <a:ea typeface="굴림" charset="-127"/>
        </a:defRPr>
      </a:lvl4pPr>
      <a:lvl5pPr algn="l" rtl="0" fontAlgn="base" latinLnBrk="1">
        <a:spcBef>
          <a:spcPct val="0"/>
        </a:spcBef>
        <a:spcAft>
          <a:spcPct val="0"/>
        </a:spcAft>
        <a:defRPr kumimoji="1" sz="3200" b="1">
          <a:solidFill>
            <a:schemeClr val="bg1"/>
          </a:solidFill>
          <a:latin typeface="Times New Roman" pitchFamily="18" charset="0"/>
          <a:ea typeface="굴림" charset="-127"/>
        </a:defRPr>
      </a:lvl5pPr>
      <a:lvl6pPr marL="457200" algn="l" rtl="0" fontAlgn="base" latinLnBrk="1">
        <a:spcBef>
          <a:spcPct val="0"/>
        </a:spcBef>
        <a:spcAft>
          <a:spcPct val="0"/>
        </a:spcAft>
        <a:defRPr kumimoji="1" sz="3200" b="1">
          <a:solidFill>
            <a:schemeClr val="bg1"/>
          </a:solidFill>
          <a:latin typeface="Times New Roman" pitchFamily="18" charset="0"/>
          <a:ea typeface="굴림" charset="-127"/>
        </a:defRPr>
      </a:lvl6pPr>
      <a:lvl7pPr marL="914400" algn="l" rtl="0" fontAlgn="base" latinLnBrk="1">
        <a:spcBef>
          <a:spcPct val="0"/>
        </a:spcBef>
        <a:spcAft>
          <a:spcPct val="0"/>
        </a:spcAft>
        <a:defRPr kumimoji="1" sz="3200" b="1">
          <a:solidFill>
            <a:schemeClr val="bg1"/>
          </a:solidFill>
          <a:latin typeface="Times New Roman" pitchFamily="18" charset="0"/>
          <a:ea typeface="굴림" charset="-127"/>
        </a:defRPr>
      </a:lvl7pPr>
      <a:lvl8pPr marL="1371600" algn="l" rtl="0" fontAlgn="base" latinLnBrk="1">
        <a:spcBef>
          <a:spcPct val="0"/>
        </a:spcBef>
        <a:spcAft>
          <a:spcPct val="0"/>
        </a:spcAft>
        <a:defRPr kumimoji="1" sz="3200" b="1">
          <a:solidFill>
            <a:schemeClr val="bg1"/>
          </a:solidFill>
          <a:latin typeface="Times New Roman" pitchFamily="18" charset="0"/>
          <a:ea typeface="굴림" charset="-127"/>
        </a:defRPr>
      </a:lvl8pPr>
      <a:lvl9pPr marL="1828800" algn="l" rtl="0" fontAlgn="base" latinLnBrk="1">
        <a:spcBef>
          <a:spcPct val="0"/>
        </a:spcBef>
        <a:spcAft>
          <a:spcPct val="0"/>
        </a:spcAft>
        <a:defRPr kumimoji="1" sz="3200" b="1">
          <a:solidFill>
            <a:schemeClr val="bg1"/>
          </a:solidFill>
          <a:latin typeface="Times New Roman" pitchFamily="18" charset="0"/>
          <a:ea typeface="굴림" charset="-127"/>
        </a:defRPr>
      </a:lvl9pPr>
    </p:titleStyle>
    <p:bodyStyle>
      <a:lvl1pPr marL="342900" indent="-342900" algn="l" rtl="0" fontAlgn="base" latinLnBrk="1">
        <a:spcBef>
          <a:spcPct val="20000"/>
        </a:spcBef>
        <a:spcAft>
          <a:spcPct val="0"/>
        </a:spcAft>
        <a:buChar char="•"/>
        <a:defRPr kumimoji="1" sz="3200">
          <a:solidFill>
            <a:schemeClr val="tx1"/>
          </a:solidFill>
          <a:latin typeface="+mn-lt"/>
          <a:ea typeface="+mn-ea"/>
          <a:cs typeface="+mn-cs"/>
        </a:defRPr>
      </a:lvl1pPr>
      <a:lvl2pPr marL="742950" indent="-285750" algn="l" rtl="0" fontAlgn="base" latinLnBrk="1">
        <a:spcBef>
          <a:spcPct val="20000"/>
        </a:spcBef>
        <a:spcAft>
          <a:spcPct val="0"/>
        </a:spcAft>
        <a:buChar char="–"/>
        <a:defRPr kumimoji="1" sz="2800">
          <a:solidFill>
            <a:schemeClr val="tx1"/>
          </a:solidFill>
          <a:latin typeface="+mn-lt"/>
          <a:ea typeface="+mn-ea"/>
        </a:defRPr>
      </a:lvl2pPr>
      <a:lvl3pPr marL="1143000" indent="-228600" algn="l" rtl="0" fontAlgn="base" latinLnBrk="1">
        <a:spcBef>
          <a:spcPct val="20000"/>
        </a:spcBef>
        <a:spcAft>
          <a:spcPct val="0"/>
        </a:spcAft>
        <a:buChar char="•"/>
        <a:defRPr kumimoji="1" sz="2400">
          <a:solidFill>
            <a:schemeClr val="tx1"/>
          </a:solidFill>
          <a:latin typeface="+mn-lt"/>
          <a:ea typeface="+mn-ea"/>
        </a:defRPr>
      </a:lvl3pPr>
      <a:lvl4pPr marL="1600200" indent="-228600" algn="l" rtl="0" fontAlgn="base" latinLnBrk="1">
        <a:spcBef>
          <a:spcPct val="20000"/>
        </a:spcBef>
        <a:spcAft>
          <a:spcPct val="0"/>
        </a:spcAft>
        <a:buChar char="–"/>
        <a:defRPr kumimoji="1" sz="2000">
          <a:solidFill>
            <a:schemeClr val="tx1"/>
          </a:solidFill>
          <a:latin typeface="+mn-lt"/>
          <a:ea typeface="+mn-ea"/>
        </a:defRPr>
      </a:lvl4pPr>
      <a:lvl5pPr marL="2057400" indent="-228600" algn="l" rtl="0" fontAlgn="base" latinLnBrk="1">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gif"/><Relationship Id="rId5" Type="http://schemas.openxmlformats.org/officeDocument/2006/relationships/hyperlink" Target="http://www.useoul.edu/index.jsp" TargetMode="Externa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4.jpeg"/><Relationship Id="rId11" Type="http://schemas.openxmlformats.org/officeDocument/2006/relationships/image" Target="../media/image49.png"/><Relationship Id="rId5" Type="http://schemas.openxmlformats.org/officeDocument/2006/relationships/image" Target="../media/image43.jpe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jpe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70.jpeg"/><Relationship Id="rId4" Type="http://schemas.openxmlformats.org/officeDocument/2006/relationships/image" Target="../media/image69.jpeg"/></Relationships>
</file>

<file path=ppt/slides/_rels/slide2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23.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6.png"/><Relationship Id="rId18" Type="http://schemas.openxmlformats.org/officeDocument/2006/relationships/oleObject" Target="../embeddings/oleObject6.bin"/><Relationship Id="rId3" Type="http://schemas.openxmlformats.org/officeDocument/2006/relationships/notesSlide" Target="../notesSlides/notesSlide23.xml"/><Relationship Id="rId21" Type="http://schemas.openxmlformats.org/officeDocument/2006/relationships/oleObject" Target="../embeddings/oleObject8.bin"/><Relationship Id="rId7" Type="http://schemas.openxmlformats.org/officeDocument/2006/relationships/oleObject" Target="../embeddings/oleObject1.bin"/><Relationship Id="rId12" Type="http://schemas.openxmlformats.org/officeDocument/2006/relationships/oleObject" Target="../embeddings/oleObject4.bin"/><Relationship Id="rId17" Type="http://schemas.openxmlformats.org/officeDocument/2006/relationships/oleObject" Target="../embeddings/oleObject5.bin"/><Relationship Id="rId2" Type="http://schemas.openxmlformats.org/officeDocument/2006/relationships/slideLayout" Target="../slideLayouts/slideLayout7.xml"/><Relationship Id="rId16" Type="http://schemas.openxmlformats.org/officeDocument/2006/relationships/image" Target="../media/image89.png"/><Relationship Id="rId20" Type="http://schemas.openxmlformats.org/officeDocument/2006/relationships/image" Target="../media/image90.png"/><Relationship Id="rId1" Type="http://schemas.openxmlformats.org/officeDocument/2006/relationships/vmlDrawing" Target="../drawings/vmlDrawing1.vml"/><Relationship Id="rId6" Type="http://schemas.openxmlformats.org/officeDocument/2006/relationships/image" Target="../media/image83.png"/><Relationship Id="rId11" Type="http://schemas.openxmlformats.org/officeDocument/2006/relationships/image" Target="../media/image85.jpeg"/><Relationship Id="rId5" Type="http://schemas.openxmlformats.org/officeDocument/2006/relationships/image" Target="../media/image82.jpeg"/><Relationship Id="rId15" Type="http://schemas.openxmlformats.org/officeDocument/2006/relationships/image" Target="../media/image88.png"/><Relationship Id="rId23" Type="http://schemas.openxmlformats.org/officeDocument/2006/relationships/oleObject" Target="../embeddings/oleObject9.bin"/><Relationship Id="rId10" Type="http://schemas.openxmlformats.org/officeDocument/2006/relationships/oleObject" Target="../embeddings/oleObject3.bin"/><Relationship Id="rId19" Type="http://schemas.openxmlformats.org/officeDocument/2006/relationships/oleObject" Target="../embeddings/oleObject7.bin"/><Relationship Id="rId4" Type="http://schemas.openxmlformats.org/officeDocument/2006/relationships/image" Target="../media/image81.png"/><Relationship Id="rId9" Type="http://schemas.openxmlformats.org/officeDocument/2006/relationships/oleObject" Target="../embeddings/oleObject2.bin"/><Relationship Id="rId14" Type="http://schemas.openxmlformats.org/officeDocument/2006/relationships/image" Target="../media/image87.png"/><Relationship Id="rId22" Type="http://schemas.openxmlformats.org/officeDocument/2006/relationships/image" Target="../media/image91.png"/></Relationships>
</file>

<file path=ppt/slides/_rels/slide24.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image" Target="../media/image93.png"/></Relationships>
</file>

<file path=ppt/slides/_rels/slide25.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102.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01.jpeg"/><Relationship Id="rId5" Type="http://schemas.openxmlformats.org/officeDocument/2006/relationships/image" Target="../media/image100.png"/><Relationship Id="rId4" Type="http://schemas.openxmlformats.org/officeDocument/2006/relationships/image" Target="../media/image99.png"/></Relationships>
</file>

<file path=ppt/slides/_rels/slide2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05.jpeg"/><Relationship Id="rId4" Type="http://schemas.openxmlformats.org/officeDocument/2006/relationships/image" Target="../media/image10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110.jpeg"/><Relationship Id="rId13" Type="http://schemas.openxmlformats.org/officeDocument/2006/relationships/hyperlink" Target="http://www.absopulse.com/dcdc.html" TargetMode="External"/><Relationship Id="rId18" Type="http://schemas.openxmlformats.org/officeDocument/2006/relationships/image" Target="../media/image3.gif"/><Relationship Id="rId3" Type="http://schemas.openxmlformats.org/officeDocument/2006/relationships/image" Target="../media/image106.jpeg"/><Relationship Id="rId7" Type="http://schemas.openxmlformats.org/officeDocument/2006/relationships/image" Target="../media/image33.jpeg"/><Relationship Id="rId12" Type="http://schemas.openxmlformats.org/officeDocument/2006/relationships/image" Target="../media/image114.jpeg"/><Relationship Id="rId17" Type="http://schemas.openxmlformats.org/officeDocument/2006/relationships/hyperlink" Target="http://www.useoul.edu/index.jsp" TargetMode="External"/><Relationship Id="rId2" Type="http://schemas.openxmlformats.org/officeDocument/2006/relationships/notesSlide" Target="../notesSlides/notesSlide28.xml"/><Relationship Id="rId16" Type="http://schemas.openxmlformats.org/officeDocument/2006/relationships/image" Target="../media/image117.png"/><Relationship Id="rId1" Type="http://schemas.openxmlformats.org/officeDocument/2006/relationships/slideLayout" Target="../slideLayouts/slideLayout7.xml"/><Relationship Id="rId6" Type="http://schemas.openxmlformats.org/officeDocument/2006/relationships/image" Target="../media/image109.jpeg"/><Relationship Id="rId11" Type="http://schemas.openxmlformats.org/officeDocument/2006/relationships/image" Target="../media/image113.png"/><Relationship Id="rId5" Type="http://schemas.openxmlformats.org/officeDocument/2006/relationships/image" Target="../media/image108.jpeg"/><Relationship Id="rId15" Type="http://schemas.openxmlformats.org/officeDocument/2006/relationships/image" Target="../media/image116.png"/><Relationship Id="rId10" Type="http://schemas.openxmlformats.org/officeDocument/2006/relationships/image" Target="../media/image112.png"/><Relationship Id="rId4" Type="http://schemas.openxmlformats.org/officeDocument/2006/relationships/image" Target="../media/image107.jpeg"/><Relationship Id="rId9" Type="http://schemas.openxmlformats.org/officeDocument/2006/relationships/image" Target="../media/image111.png"/><Relationship Id="rId14" Type="http://schemas.openxmlformats.org/officeDocument/2006/relationships/image" Target="../media/image115.jpe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3.gif"/><Relationship Id="rId5" Type="http://schemas.openxmlformats.org/officeDocument/2006/relationships/hyperlink" Target="http://www.useoul.edu/index.jsp"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jpe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jpeg"/><Relationship Id="rId10" Type="http://schemas.openxmlformats.org/officeDocument/2006/relationships/image" Target="../media/image30.png"/><Relationship Id="rId4" Type="http://schemas.openxmlformats.org/officeDocument/2006/relationships/image" Target="../media/image24.jpe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www.useoul.edu/index.jsp" TargetMode="External"/><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descr="그림2.jpg"/>
          <p:cNvPicPr>
            <a:picLocks noChangeAspect="1"/>
          </p:cNvPicPr>
          <p:nvPr/>
        </p:nvPicPr>
        <p:blipFill>
          <a:blip r:embed="rId3" cstate="print"/>
          <a:stretch>
            <a:fillRect/>
          </a:stretch>
        </p:blipFill>
        <p:spPr>
          <a:xfrm>
            <a:off x="-15552" y="0"/>
            <a:ext cx="9921552" cy="6885384"/>
          </a:xfrm>
          <a:prstGeom prst="rect">
            <a:avLst/>
          </a:prstGeom>
        </p:spPr>
      </p:pic>
      <p:sp>
        <p:nvSpPr>
          <p:cNvPr id="5" name="직사각형 4"/>
          <p:cNvSpPr/>
          <p:nvPr/>
        </p:nvSpPr>
        <p:spPr>
          <a:xfrm>
            <a:off x="395222" y="5935923"/>
            <a:ext cx="9274302" cy="812530"/>
          </a:xfrm>
          <a:prstGeom prst="rect">
            <a:avLst/>
          </a:prstGeom>
        </p:spPr>
        <p:txBody>
          <a:bodyPr wrap="square">
            <a:spAutoFit/>
          </a:bodyPr>
          <a:lstStyle/>
          <a:p>
            <a:pPr marL="180975" lvl="0" indent="-180975" algn="ctr">
              <a:lnSpc>
                <a:spcPct val="120000"/>
              </a:lnSpc>
              <a:defRPr/>
            </a:pPr>
            <a:r>
              <a:rPr lang="en-US" altLang="ko-KR" sz="1200" kern="0" noProof="1" smtClean="0">
                <a:latin typeface="HY헤드라인M" pitchFamily="18" charset="-127"/>
                <a:ea typeface="HY헤드라인M" pitchFamily="18" charset="-127"/>
                <a:cs typeface="Ebrima" pitchFamily="2" charset="0"/>
              </a:rPr>
              <a:t>Power Electronics System Lab. </a:t>
            </a:r>
          </a:p>
          <a:p>
            <a:pPr marL="180975" lvl="0" indent="-180975" algn="ctr">
              <a:lnSpc>
                <a:spcPct val="120000"/>
              </a:lnSpc>
              <a:defRPr/>
            </a:pPr>
            <a:r>
              <a:rPr lang="en-US" altLang="ko-KR" sz="1200" kern="0" noProof="1" smtClean="0">
                <a:latin typeface="HY헤드라인M" pitchFamily="18" charset="-127"/>
                <a:ea typeface="HY헤드라인M" pitchFamily="18" charset="-127"/>
                <a:cs typeface="Ebrima" pitchFamily="2" charset="0"/>
              </a:rPr>
              <a:t>Seoul National University, KOREA</a:t>
            </a:r>
          </a:p>
          <a:p>
            <a:pPr marL="180975" lvl="0" indent="-180975" algn="ctr">
              <a:lnSpc>
                <a:spcPct val="150000"/>
              </a:lnSpc>
              <a:defRPr/>
            </a:pPr>
            <a:r>
              <a:rPr lang="en-US" altLang="ko-KR" sz="1200" kern="0" noProof="1" smtClean="0">
                <a:latin typeface="HY헤드라인M" pitchFamily="18" charset="-127"/>
                <a:ea typeface="HY헤드라인M" pitchFamily="18" charset="-127"/>
                <a:cs typeface="Ebrima" pitchFamily="2" charset="0"/>
              </a:rPr>
              <a:t>Professor </a:t>
            </a:r>
            <a:r>
              <a:rPr lang="en-US" altLang="ko-KR" sz="1200" kern="0" noProof="1" smtClean="0">
                <a:latin typeface="HY헤드라인M" pitchFamily="18" charset="-127"/>
                <a:ea typeface="HY헤드라인M" pitchFamily="18" charset="-127"/>
                <a:cs typeface="Ebrima" pitchFamily="2" charset="0"/>
              </a:rPr>
              <a:t>Bo Hyung Cho</a:t>
            </a:r>
            <a:endParaRPr lang="ko-KR" altLang="en-US" sz="1200" dirty="0">
              <a:latin typeface="HY헤드라인M" pitchFamily="18" charset="-127"/>
              <a:ea typeface="HY헤드라인M" pitchFamily="18" charset="-127"/>
              <a:cs typeface="Ebrima" pitchFamily="2" charset="0"/>
            </a:endParaRPr>
          </a:p>
        </p:txBody>
      </p:sp>
      <p:pic>
        <p:nvPicPr>
          <p:cNvPr id="8" name="그림 7" descr="3.png"/>
          <p:cNvPicPr>
            <a:picLocks noChangeAspect="1"/>
          </p:cNvPicPr>
          <p:nvPr/>
        </p:nvPicPr>
        <p:blipFill>
          <a:blip r:embed="rId4" cstate="print"/>
          <a:srcRect b="-5143"/>
          <a:stretch>
            <a:fillRect/>
          </a:stretch>
        </p:blipFill>
        <p:spPr>
          <a:xfrm>
            <a:off x="0" y="44624"/>
            <a:ext cx="1803295" cy="540060"/>
          </a:xfrm>
          <a:prstGeom prst="rect">
            <a:avLst/>
          </a:prstGeom>
        </p:spPr>
      </p:pic>
      <p:pic>
        <p:nvPicPr>
          <p:cNvPr id="9" name="Picture 2" descr="http://www.useoul.edu/images/logo_love.gif">
            <a:hlinkClick r:id="rId5"/>
          </p:cNvPr>
          <p:cNvPicPr>
            <a:picLocks noChangeAspect="1" noChangeArrowheads="1"/>
          </p:cNvPicPr>
          <p:nvPr/>
        </p:nvPicPr>
        <p:blipFill>
          <a:blip r:embed="rId6" cstate="print"/>
          <a:srcRect/>
          <a:stretch>
            <a:fillRect/>
          </a:stretch>
        </p:blipFill>
        <p:spPr bwMode="auto">
          <a:xfrm>
            <a:off x="1867976" y="61643"/>
            <a:ext cx="939787" cy="370886"/>
          </a:xfrm>
          <a:prstGeom prst="rect">
            <a:avLst/>
          </a:prstGeom>
          <a:noFill/>
        </p:spPr>
      </p:pic>
      <p:sp>
        <p:nvSpPr>
          <p:cNvPr id="22" name="직사각형 12"/>
          <p:cNvSpPr>
            <a:spLocks noChangeArrowheads="1"/>
          </p:cNvSpPr>
          <p:nvPr/>
        </p:nvSpPr>
        <p:spPr bwMode="auto">
          <a:xfrm>
            <a:off x="97532" y="1808820"/>
            <a:ext cx="9752012" cy="954107"/>
          </a:xfrm>
          <a:prstGeom prst="rect">
            <a:avLst/>
          </a:prstGeom>
          <a:noFill/>
          <a:ln w="9525">
            <a:noFill/>
            <a:miter lim="800000"/>
            <a:headEnd/>
            <a:tailEnd/>
          </a:ln>
        </p:spPr>
        <p:txBody>
          <a:bodyPr>
            <a:spAutoFit/>
          </a:bodyPr>
          <a:lstStyle/>
          <a:p>
            <a:pPr algn="ctr"/>
            <a:r>
              <a:rPr lang="en-US" altLang="ko-KR" sz="2800" dirty="0" smtClean="0">
                <a:solidFill>
                  <a:srgbClr val="006600"/>
                </a:solidFill>
                <a:latin typeface="HY헤드라인M" pitchFamily="18" charset="-127"/>
                <a:ea typeface="HY헤드라인M" pitchFamily="18" charset="-127"/>
                <a:cs typeface="Ebrima" pitchFamily="2" charset="0"/>
              </a:rPr>
              <a:t>DC Distribution system design and implementation </a:t>
            </a:r>
          </a:p>
          <a:p>
            <a:pPr algn="ctr"/>
            <a:r>
              <a:rPr lang="en-US" altLang="ko-KR" sz="2800" dirty="0" smtClean="0">
                <a:solidFill>
                  <a:srgbClr val="006600"/>
                </a:solidFill>
                <a:latin typeface="HY헤드라인M" pitchFamily="18" charset="-127"/>
                <a:ea typeface="HY헤드라인M" pitchFamily="18" charset="-127"/>
                <a:cs typeface="Ebrima" pitchFamily="2" charset="0"/>
              </a:rPr>
              <a:t>for Green Building</a:t>
            </a:r>
            <a:endParaRPr lang="ko-KR" altLang="en-US" sz="2800" dirty="0">
              <a:solidFill>
                <a:srgbClr val="006600"/>
              </a:solidFill>
              <a:latin typeface="HY헤드라인M" pitchFamily="18" charset="-127"/>
              <a:ea typeface="HY헤드라인M" pitchFamily="18" charset="-127"/>
              <a:cs typeface="Ebrima" pitchFamily="2" charset="0"/>
            </a:endParaRPr>
          </a:p>
        </p:txBody>
      </p:sp>
      <p:pic>
        <p:nvPicPr>
          <p:cNvPr id="9217" name="Picture 1"/>
          <p:cNvPicPr>
            <a:picLocks noChangeAspect="1" noChangeArrowheads="1"/>
          </p:cNvPicPr>
          <p:nvPr/>
        </p:nvPicPr>
        <p:blipFill>
          <a:blip r:embed="rId7" cstate="print"/>
          <a:srcRect/>
          <a:stretch>
            <a:fillRect/>
          </a:stretch>
        </p:blipFill>
        <p:spPr bwMode="auto">
          <a:xfrm>
            <a:off x="8166144" y="0"/>
            <a:ext cx="1739856" cy="499621"/>
          </a:xfrm>
          <a:prstGeom prst="rect">
            <a:avLst/>
          </a:prstGeom>
          <a:noFill/>
          <a:ln w="9525">
            <a:noFill/>
            <a:miter lim="800000"/>
            <a:headEnd/>
            <a:tailEnd/>
          </a:ln>
          <a:effectLst/>
        </p:spPr>
      </p:pic>
      <p:sp>
        <p:nvSpPr>
          <p:cNvPr id="25" name="TextBox 24"/>
          <p:cNvSpPr txBox="1"/>
          <p:nvPr/>
        </p:nvSpPr>
        <p:spPr>
          <a:xfrm>
            <a:off x="4274916" y="3501008"/>
            <a:ext cx="1511953" cy="369332"/>
          </a:xfrm>
          <a:prstGeom prst="rect">
            <a:avLst/>
          </a:prstGeom>
          <a:noFill/>
        </p:spPr>
        <p:txBody>
          <a:bodyPr wrap="none" rtlCol="0">
            <a:spAutoFit/>
          </a:bodyPr>
          <a:lstStyle/>
          <a:p>
            <a:pPr algn="ctr"/>
            <a:r>
              <a:rPr lang="en-US" altLang="ko-KR" sz="1800" dirty="0" smtClean="0">
                <a:latin typeface="HY견고딕" pitchFamily="18" charset="-127"/>
                <a:ea typeface="HY견고딕" pitchFamily="18" charset="-127"/>
              </a:rPr>
              <a:t>2011.12.02</a:t>
            </a:r>
            <a:endParaRPr lang="ko-KR" altLang="en-US" sz="1200" dirty="0">
              <a:latin typeface="HY견고딕" pitchFamily="18" charset="-127"/>
              <a:ea typeface="HY견고딕" pitchFamily="18" charset="-127"/>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452" y="179929"/>
            <a:ext cx="5413663" cy="584775"/>
          </a:xfrm>
          <a:prstGeom prst="rect">
            <a:avLst/>
          </a:prstGeom>
          <a:noFill/>
        </p:spPr>
        <p:txBody>
          <a:bodyPr wrap="none" rtlCol="0">
            <a:spAutoFit/>
          </a:bodyPr>
          <a:lstStyle/>
          <a:p>
            <a:pPr algn="ctr"/>
            <a:r>
              <a:rPr lang="en-US" altLang="ko-KR" sz="3200" dirty="0" smtClean="0">
                <a:latin typeface="HY헤드라인M" pitchFamily="18" charset="-127"/>
                <a:ea typeface="HY헤드라인M" pitchFamily="18" charset="-127"/>
              </a:rPr>
              <a:t>DC System Model &amp; Design</a:t>
            </a:r>
            <a:endParaRPr lang="ko-KR" altLang="en-US" sz="1800" dirty="0">
              <a:latin typeface="HY헤드라인M" pitchFamily="18" charset="-127"/>
              <a:ea typeface="HY헤드라인M" pitchFamily="18" charset="-127"/>
            </a:endParaRPr>
          </a:p>
        </p:txBody>
      </p:sp>
      <p:sp>
        <p:nvSpPr>
          <p:cNvPr id="15" name="TextBox 14"/>
          <p:cNvSpPr txBox="1">
            <a:spLocks noChangeArrowheads="1"/>
          </p:cNvSpPr>
          <p:nvPr/>
        </p:nvSpPr>
        <p:spPr bwMode="auto">
          <a:xfrm>
            <a:off x="200471" y="872716"/>
            <a:ext cx="7162387" cy="477054"/>
          </a:xfrm>
          <a:prstGeom prst="rect">
            <a:avLst/>
          </a:prstGeom>
          <a:solidFill>
            <a:schemeClr val="tx1"/>
          </a:solidFill>
          <a:ln w="9525">
            <a:noFill/>
            <a:miter lim="800000"/>
            <a:headEnd/>
            <a:tailEnd/>
          </a:ln>
        </p:spPr>
        <p:txBody>
          <a:bodyPr wrap="square">
            <a:spAutoFit/>
          </a:bodyPr>
          <a:lstStyle/>
          <a:p>
            <a:pPr>
              <a:lnSpc>
                <a:spcPct val="125000"/>
              </a:lnSpc>
              <a:buFont typeface="Arial" pitchFamily="34" charset="0"/>
              <a:buChar char="•"/>
            </a:pPr>
            <a:r>
              <a:rPr lang="en-US" altLang="ko-KR" b="1" dirty="0" smtClean="0">
                <a:solidFill>
                  <a:schemeClr val="bg2"/>
                </a:solidFill>
                <a:latin typeface="HY헤드라인M" pitchFamily="18" charset="-127"/>
                <a:ea typeface="HY헤드라인M" pitchFamily="18" charset="-127"/>
              </a:rPr>
              <a:t> Standard Voltage Decision – Why 380V ?</a:t>
            </a:r>
          </a:p>
        </p:txBody>
      </p:sp>
      <p:sp>
        <p:nvSpPr>
          <p:cNvPr id="12" name="Text Box 11"/>
          <p:cNvSpPr txBox="1">
            <a:spLocks noChangeArrowheads="1"/>
          </p:cNvSpPr>
          <p:nvPr/>
        </p:nvSpPr>
        <p:spPr bwMode="auto">
          <a:xfrm>
            <a:off x="452500" y="4869160"/>
            <a:ext cx="8982198" cy="1061829"/>
          </a:xfrm>
          <a:prstGeom prst="rect">
            <a:avLst/>
          </a:prstGeom>
          <a:noFill/>
          <a:ln w="9525">
            <a:noFill/>
            <a:miter lim="800000"/>
            <a:headEnd/>
            <a:tailEnd/>
          </a:ln>
        </p:spPr>
        <p:txBody>
          <a:bodyPr wrap="square">
            <a:spAutoFit/>
          </a:bodyPr>
          <a:lstStyle/>
          <a:p>
            <a:pPr marL="177800" indent="-177800" eaLnBrk="0" hangingPunct="0">
              <a:lnSpc>
                <a:spcPct val="150000"/>
              </a:lnSpc>
              <a:buSzPct val="100000"/>
              <a:buFont typeface="Arial" charset="0"/>
              <a:buChar char="•"/>
            </a:pPr>
            <a:r>
              <a:rPr lang="en-US" altLang="ko-KR" sz="1400" dirty="0" smtClean="0">
                <a:solidFill>
                  <a:schemeClr val="bg2"/>
                </a:solidFill>
                <a:latin typeface="HY헤드라인M" pitchFamily="18" charset="-127"/>
                <a:ea typeface="HY헤드라인M" pitchFamily="18" charset="-127"/>
                <a:cs typeface="Arial Unicode MS" pitchFamily="50" charset="-127"/>
              </a:rPr>
              <a:t>Decision Factors</a:t>
            </a:r>
          </a:p>
          <a:p>
            <a:pPr marL="177800" indent="-177800" eaLnBrk="0" hangingPunct="0">
              <a:lnSpc>
                <a:spcPct val="150000"/>
              </a:lnSpc>
              <a:buSzPct val="100000"/>
            </a:pPr>
            <a:r>
              <a:rPr lang="en-US" altLang="ko-KR" sz="1400" dirty="0" smtClean="0">
                <a:solidFill>
                  <a:srgbClr val="FF0000"/>
                </a:solidFill>
                <a:latin typeface="HY헤드라인M" pitchFamily="18" charset="-127"/>
                <a:ea typeface="HY헤드라인M" pitchFamily="18" charset="-127"/>
                <a:cs typeface="Arial Unicode MS" pitchFamily="50" charset="-127"/>
              </a:rPr>
              <a:t>       - Power Loss, Voltage Drop                   - Cost                                 - Safety</a:t>
            </a:r>
          </a:p>
          <a:p>
            <a:pPr marL="177800" indent="-177800" eaLnBrk="0" hangingPunct="0">
              <a:lnSpc>
                <a:spcPct val="150000"/>
              </a:lnSpc>
              <a:buSzPct val="100000"/>
            </a:pPr>
            <a:r>
              <a:rPr lang="en-US" altLang="ko-KR" sz="1400" dirty="0" smtClean="0">
                <a:solidFill>
                  <a:srgbClr val="FF0000"/>
                </a:solidFill>
                <a:latin typeface="HY헤드라인M" pitchFamily="18" charset="-127"/>
                <a:ea typeface="HY헤드라인M" pitchFamily="18" charset="-127"/>
                <a:cs typeface="Arial Unicode MS" pitchFamily="50" charset="-127"/>
              </a:rPr>
              <a:t>       - Efficiency                                          - Grounding (IEC)</a:t>
            </a:r>
            <a:endParaRPr lang="en-US" altLang="ko-KR" sz="1400" dirty="0">
              <a:solidFill>
                <a:srgbClr val="FF0000"/>
              </a:solidFill>
              <a:latin typeface="HY헤드라인M" pitchFamily="18" charset="-127"/>
              <a:ea typeface="HY헤드라인M" pitchFamily="18" charset="-127"/>
              <a:cs typeface="Arial Unicode MS" pitchFamily="50" charset="-127"/>
            </a:endParaRPr>
          </a:p>
        </p:txBody>
      </p:sp>
      <p:sp>
        <p:nvSpPr>
          <p:cNvPr id="26" name="TextBox 4"/>
          <p:cNvSpPr txBox="1">
            <a:spLocks noChangeArrowheads="1"/>
          </p:cNvSpPr>
          <p:nvPr/>
        </p:nvSpPr>
        <p:spPr bwMode="auto">
          <a:xfrm>
            <a:off x="5601072" y="6277014"/>
            <a:ext cx="3943404" cy="215444"/>
          </a:xfrm>
          <a:prstGeom prst="rect">
            <a:avLst/>
          </a:prstGeom>
          <a:noFill/>
          <a:ln w="9525">
            <a:noFill/>
            <a:miter lim="800000"/>
            <a:headEnd/>
            <a:tailEnd/>
          </a:ln>
        </p:spPr>
        <p:txBody>
          <a:bodyPr wrap="square">
            <a:spAutoFit/>
          </a:bodyPr>
          <a:lstStyle/>
          <a:p>
            <a:pPr algn="ctr">
              <a:defRPr/>
            </a:pPr>
            <a:r>
              <a:rPr lang="en-US" altLang="ko-KR" sz="800" dirty="0">
                <a:solidFill>
                  <a:schemeClr val="bg2"/>
                </a:solidFill>
                <a:latin typeface="Arial Rounded MT Bold" pitchFamily="34" charset="0"/>
                <a:ea typeface="HY헤드라인M" pitchFamily="18" charset="-127"/>
              </a:rPr>
              <a:t>Ref : DC Characteristics analysis of various AC loads for Hybrid Distribution</a:t>
            </a:r>
            <a:endParaRPr lang="ko-KR" altLang="en-US" sz="800" dirty="0">
              <a:solidFill>
                <a:schemeClr val="bg2"/>
              </a:solidFill>
              <a:latin typeface="Arial Rounded MT Bold" pitchFamily="34" charset="0"/>
              <a:ea typeface="HY헤드라인M" pitchFamily="18" charset="-127"/>
            </a:endParaRPr>
          </a:p>
        </p:txBody>
      </p:sp>
      <p:graphicFrame>
        <p:nvGraphicFramePr>
          <p:cNvPr id="10" name="표 9"/>
          <p:cNvGraphicFramePr>
            <a:graphicFrameLocks noGrp="1"/>
          </p:cNvGraphicFramePr>
          <p:nvPr/>
        </p:nvGraphicFramePr>
        <p:xfrm>
          <a:off x="488502" y="1808820"/>
          <a:ext cx="8784978" cy="2556284"/>
        </p:xfrm>
        <a:graphic>
          <a:graphicData uri="http://schemas.openxmlformats.org/drawingml/2006/table">
            <a:tbl>
              <a:tblPr/>
              <a:tblGrid>
                <a:gridCol w="1463845"/>
                <a:gridCol w="1488485"/>
                <a:gridCol w="1439205"/>
                <a:gridCol w="1463845"/>
                <a:gridCol w="1464799"/>
                <a:gridCol w="1464799"/>
              </a:tblGrid>
              <a:tr h="365183">
                <a:tc>
                  <a:txBody>
                    <a:bodyPr/>
                    <a:lstStyle/>
                    <a:p>
                      <a:pPr algn="just" latinLnBrk="1">
                        <a:spcAft>
                          <a:spcPts val="0"/>
                        </a:spcAft>
                      </a:pPr>
                      <a:r>
                        <a:rPr lang="en-US" sz="1400" b="1" kern="100" dirty="0">
                          <a:solidFill>
                            <a:schemeClr val="bg2"/>
                          </a:solidFill>
                          <a:latin typeface="맑은 고딕"/>
                          <a:ea typeface="맑은 고딕"/>
                          <a:cs typeface="Times New Roman"/>
                        </a:rPr>
                        <a:t>USA</a:t>
                      </a:r>
                      <a:endParaRPr lang="ko-KR" sz="1400" kern="100" dirty="0">
                        <a:solidFill>
                          <a:schemeClr val="bg2"/>
                        </a:solidFill>
                        <a:latin typeface="맑은 고딕"/>
                        <a:ea typeface="맑은 고딕"/>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just" latinLnBrk="1">
                        <a:spcAft>
                          <a:spcPts val="0"/>
                        </a:spcAft>
                      </a:pPr>
                      <a:r>
                        <a:rPr lang="en-US" sz="1400" b="1" kern="100">
                          <a:solidFill>
                            <a:schemeClr val="bg2"/>
                          </a:solidFill>
                          <a:latin typeface="맑은 고딕"/>
                          <a:ea typeface="맑은 고딕"/>
                          <a:cs typeface="Times New Roman"/>
                        </a:rPr>
                        <a:t>Korea</a:t>
                      </a:r>
                      <a:endParaRPr lang="ko-KR" sz="1400" kern="100">
                        <a:solidFill>
                          <a:schemeClr val="bg2"/>
                        </a:solidFill>
                        <a:latin typeface="맑은 고딕"/>
                        <a:ea typeface="맑은 고딕"/>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just" latinLnBrk="1">
                        <a:spcAft>
                          <a:spcPts val="0"/>
                        </a:spcAft>
                      </a:pPr>
                      <a:r>
                        <a:rPr lang="en-US" sz="1400" b="1" kern="100">
                          <a:solidFill>
                            <a:schemeClr val="bg2"/>
                          </a:solidFill>
                          <a:latin typeface="맑은 고딕"/>
                          <a:ea typeface="맑은 고딕"/>
                          <a:cs typeface="Times New Roman"/>
                        </a:rPr>
                        <a:t>France</a:t>
                      </a:r>
                      <a:endParaRPr lang="ko-KR" sz="1400" kern="100">
                        <a:solidFill>
                          <a:schemeClr val="bg2"/>
                        </a:solidFill>
                        <a:latin typeface="맑은 고딕"/>
                        <a:ea typeface="맑은 고딕"/>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just" latinLnBrk="1">
                        <a:spcAft>
                          <a:spcPts val="0"/>
                        </a:spcAft>
                      </a:pPr>
                      <a:r>
                        <a:rPr lang="en-US" sz="1400" b="1" kern="100">
                          <a:solidFill>
                            <a:schemeClr val="bg2"/>
                          </a:solidFill>
                          <a:latin typeface="맑은 고딕"/>
                          <a:ea typeface="맑은 고딕"/>
                          <a:cs typeface="Times New Roman"/>
                        </a:rPr>
                        <a:t>Japan</a:t>
                      </a:r>
                      <a:endParaRPr lang="ko-KR" sz="1400" kern="100">
                        <a:solidFill>
                          <a:schemeClr val="bg2"/>
                        </a:solidFill>
                        <a:latin typeface="맑은 고딕"/>
                        <a:ea typeface="맑은 고딕"/>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just" latinLnBrk="1">
                        <a:spcAft>
                          <a:spcPts val="0"/>
                        </a:spcAft>
                      </a:pPr>
                      <a:r>
                        <a:rPr lang="en-US" sz="1400" b="1" kern="100">
                          <a:solidFill>
                            <a:schemeClr val="bg2"/>
                          </a:solidFill>
                          <a:latin typeface="맑은 고딕"/>
                          <a:ea typeface="맑은 고딕"/>
                          <a:cs typeface="Times New Roman"/>
                        </a:rPr>
                        <a:t>Sweden</a:t>
                      </a:r>
                      <a:endParaRPr lang="ko-KR" sz="1400" kern="100">
                        <a:solidFill>
                          <a:schemeClr val="bg2"/>
                        </a:solidFill>
                        <a:latin typeface="맑은 고딕"/>
                        <a:ea typeface="맑은 고딕"/>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algn="just" latinLnBrk="1">
                        <a:spcAft>
                          <a:spcPts val="0"/>
                        </a:spcAft>
                      </a:pPr>
                      <a:r>
                        <a:rPr lang="en-US" sz="1400" b="1" kern="100">
                          <a:solidFill>
                            <a:schemeClr val="bg2"/>
                          </a:solidFill>
                          <a:latin typeface="맑은 고딕"/>
                          <a:ea typeface="맑은 고딕"/>
                          <a:cs typeface="Times New Roman"/>
                        </a:rPr>
                        <a:t>New Zealand</a:t>
                      </a:r>
                      <a:endParaRPr lang="ko-KR" sz="1400" kern="100">
                        <a:solidFill>
                          <a:schemeClr val="bg2"/>
                        </a:solidFill>
                        <a:latin typeface="맑은 고딕"/>
                        <a:ea typeface="맑은 고딕"/>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2191101">
                <a:tc>
                  <a:txBody>
                    <a:bodyPr/>
                    <a:lstStyle/>
                    <a:p>
                      <a:pPr algn="just" latinLnBrk="1">
                        <a:spcAft>
                          <a:spcPts val="0"/>
                        </a:spcAft>
                      </a:pPr>
                      <a:r>
                        <a:rPr lang="en-US" sz="1400" kern="100" dirty="0">
                          <a:solidFill>
                            <a:schemeClr val="bg2"/>
                          </a:solidFill>
                          <a:latin typeface="맑은 고딕"/>
                          <a:ea typeface="맑은 고딕"/>
                          <a:cs typeface="Times New Roman"/>
                        </a:rPr>
                        <a:t>Intel  </a:t>
                      </a:r>
                      <a:r>
                        <a:rPr lang="en-US" sz="1400" b="1" kern="100" dirty="0">
                          <a:solidFill>
                            <a:schemeClr val="bg2"/>
                          </a:solidFill>
                          <a:latin typeface="맑은 고딕"/>
                          <a:ea typeface="맑은 고딕"/>
                          <a:cs typeface="Times New Roman"/>
                        </a:rPr>
                        <a:t>(380V</a:t>
                      </a:r>
                      <a:r>
                        <a:rPr lang="en-US" sz="1400" b="1" kern="100" dirty="0" smtClean="0">
                          <a:solidFill>
                            <a:schemeClr val="bg2"/>
                          </a:solidFill>
                          <a:latin typeface="맑은 고딕"/>
                          <a:ea typeface="맑은 고딕"/>
                          <a:cs typeface="Times New Roman"/>
                        </a:rPr>
                        <a:t>)</a:t>
                      </a:r>
                    </a:p>
                    <a:p>
                      <a:pPr algn="just" latinLnBrk="1">
                        <a:spcAft>
                          <a:spcPts val="0"/>
                        </a:spcAft>
                      </a:pPr>
                      <a:endParaRPr lang="ko-KR" sz="1400" kern="100" dirty="0">
                        <a:solidFill>
                          <a:schemeClr val="bg2"/>
                        </a:solidFill>
                        <a:latin typeface="맑은 고딕"/>
                        <a:ea typeface="맑은 고딕"/>
                        <a:cs typeface="Times New Roman"/>
                      </a:endParaRPr>
                    </a:p>
                    <a:p>
                      <a:pPr algn="just" latinLnBrk="1">
                        <a:spcAft>
                          <a:spcPts val="0"/>
                        </a:spcAft>
                      </a:pPr>
                      <a:r>
                        <a:rPr lang="en-US" sz="1400" kern="100" dirty="0">
                          <a:solidFill>
                            <a:schemeClr val="bg2"/>
                          </a:solidFill>
                          <a:latin typeface="맑은 고딕"/>
                          <a:ea typeface="맑은 고딕"/>
                          <a:cs typeface="Times New Roman"/>
                        </a:rPr>
                        <a:t>Univ. CA SD</a:t>
                      </a:r>
                      <a:endParaRPr lang="ko-KR" sz="1400" kern="100" dirty="0">
                        <a:solidFill>
                          <a:schemeClr val="bg2"/>
                        </a:solidFill>
                        <a:latin typeface="맑은 고딕"/>
                        <a:ea typeface="맑은 고딕"/>
                        <a:cs typeface="Times New Roman"/>
                      </a:endParaRPr>
                    </a:p>
                    <a:p>
                      <a:pPr algn="just" latinLnBrk="1">
                        <a:spcAft>
                          <a:spcPts val="0"/>
                        </a:spcAft>
                      </a:pPr>
                      <a:r>
                        <a:rPr lang="en-US" sz="1400" b="1" kern="100" dirty="0">
                          <a:solidFill>
                            <a:schemeClr val="bg2"/>
                          </a:solidFill>
                          <a:latin typeface="맑은 고딕"/>
                          <a:ea typeface="맑은 고딕"/>
                          <a:cs typeface="Times New Roman"/>
                        </a:rPr>
                        <a:t>(380V</a:t>
                      </a:r>
                      <a:r>
                        <a:rPr lang="en-US" sz="1400" b="1" kern="100" dirty="0" smtClean="0">
                          <a:solidFill>
                            <a:schemeClr val="bg2"/>
                          </a:solidFill>
                          <a:latin typeface="맑은 고딕"/>
                          <a:ea typeface="맑은 고딕"/>
                          <a:cs typeface="Times New Roman"/>
                        </a:rPr>
                        <a:t>)</a:t>
                      </a:r>
                    </a:p>
                    <a:p>
                      <a:pPr algn="just" latinLnBrk="1">
                        <a:spcAft>
                          <a:spcPts val="0"/>
                        </a:spcAft>
                      </a:pPr>
                      <a:endParaRPr lang="ko-KR" sz="1400" kern="100" dirty="0">
                        <a:solidFill>
                          <a:schemeClr val="bg2"/>
                        </a:solidFill>
                        <a:latin typeface="맑은 고딕"/>
                        <a:ea typeface="맑은 고딕"/>
                        <a:cs typeface="Times New Roman"/>
                      </a:endParaRPr>
                    </a:p>
                    <a:p>
                      <a:pPr algn="just" latinLnBrk="1">
                        <a:spcAft>
                          <a:spcPts val="0"/>
                        </a:spcAft>
                      </a:pPr>
                      <a:r>
                        <a:rPr lang="en-US" sz="1400" kern="100" dirty="0">
                          <a:solidFill>
                            <a:schemeClr val="bg2"/>
                          </a:solidFill>
                          <a:latin typeface="맑은 고딕"/>
                          <a:ea typeface="맑은 고딕"/>
                          <a:cs typeface="Times New Roman"/>
                        </a:rPr>
                        <a:t>Univ. Syracuse</a:t>
                      </a:r>
                      <a:endParaRPr lang="ko-KR" sz="1400" kern="100" dirty="0">
                        <a:solidFill>
                          <a:schemeClr val="bg2"/>
                        </a:solidFill>
                        <a:latin typeface="맑은 고딕"/>
                        <a:ea typeface="맑은 고딕"/>
                        <a:cs typeface="Times New Roman"/>
                      </a:endParaRPr>
                    </a:p>
                    <a:p>
                      <a:pPr algn="just" latinLnBrk="1">
                        <a:spcAft>
                          <a:spcPts val="0"/>
                        </a:spcAft>
                      </a:pPr>
                      <a:r>
                        <a:rPr lang="en-US" sz="1400" b="1" kern="100" dirty="0">
                          <a:solidFill>
                            <a:schemeClr val="bg2"/>
                          </a:solidFill>
                          <a:latin typeface="맑은 고딕"/>
                          <a:ea typeface="맑은 고딕"/>
                          <a:cs typeface="Times New Roman"/>
                        </a:rPr>
                        <a:t>(550V)</a:t>
                      </a:r>
                      <a:endParaRPr lang="ko-KR" sz="1400" kern="100" dirty="0">
                        <a:solidFill>
                          <a:schemeClr val="bg2"/>
                        </a:solidFill>
                        <a:latin typeface="맑은 고딕"/>
                        <a:ea typeface="맑은 고딕"/>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algn="just" latinLnBrk="1">
                        <a:spcAft>
                          <a:spcPts val="0"/>
                        </a:spcAft>
                      </a:pPr>
                      <a:r>
                        <a:rPr lang="en-US" sz="1400" kern="100" dirty="0">
                          <a:solidFill>
                            <a:schemeClr val="bg2"/>
                          </a:solidFill>
                          <a:latin typeface="맑은 고딕"/>
                          <a:ea typeface="맑은 고딕"/>
                          <a:cs typeface="Times New Roman"/>
                        </a:rPr>
                        <a:t>Univ. Seoul </a:t>
                      </a:r>
                      <a:r>
                        <a:rPr lang="en-US" sz="1400" kern="100" dirty="0" err="1">
                          <a:solidFill>
                            <a:schemeClr val="bg2"/>
                          </a:solidFill>
                          <a:latin typeface="맑은 고딕"/>
                          <a:ea typeface="맑은 고딕"/>
                          <a:cs typeface="Times New Roman"/>
                        </a:rPr>
                        <a:t>Natl</a:t>
                      </a:r>
                      <a:r>
                        <a:rPr lang="en-US" sz="1400" kern="100" dirty="0" smtClean="0">
                          <a:solidFill>
                            <a:schemeClr val="bg2"/>
                          </a:solidFill>
                          <a:latin typeface="맑은 고딕"/>
                          <a:ea typeface="맑은 고딕"/>
                          <a:cs typeface="Times New Roman"/>
                        </a:rPr>
                        <a:t>’</a:t>
                      </a:r>
                    </a:p>
                    <a:p>
                      <a:pPr algn="just" latinLnBrk="1">
                        <a:spcAft>
                          <a:spcPts val="0"/>
                        </a:spcAft>
                      </a:pPr>
                      <a:r>
                        <a:rPr lang="en-US" sz="1400" b="1" kern="100" dirty="0" smtClean="0">
                          <a:solidFill>
                            <a:schemeClr val="bg2"/>
                          </a:solidFill>
                          <a:latin typeface="맑은 고딕"/>
                          <a:ea typeface="맑은 고딕"/>
                          <a:cs typeface="Times New Roman"/>
                        </a:rPr>
                        <a:t>(</a:t>
                      </a:r>
                      <a:r>
                        <a:rPr lang="en-US" sz="1400" b="1" kern="100" dirty="0">
                          <a:solidFill>
                            <a:schemeClr val="bg2"/>
                          </a:solidFill>
                          <a:latin typeface="맑은 고딕"/>
                          <a:ea typeface="맑은 고딕"/>
                          <a:cs typeface="Times New Roman"/>
                        </a:rPr>
                        <a:t>380V</a:t>
                      </a:r>
                      <a:r>
                        <a:rPr lang="en-US" sz="1400" b="1" kern="100" dirty="0" smtClean="0">
                          <a:solidFill>
                            <a:schemeClr val="bg2"/>
                          </a:solidFill>
                          <a:latin typeface="맑은 고딕"/>
                          <a:ea typeface="맑은 고딕"/>
                          <a:cs typeface="Times New Roman"/>
                        </a:rPr>
                        <a:t>)</a:t>
                      </a:r>
                    </a:p>
                    <a:p>
                      <a:pPr algn="just" latinLnBrk="1">
                        <a:spcAft>
                          <a:spcPts val="0"/>
                        </a:spcAft>
                      </a:pPr>
                      <a:endParaRPr lang="ko-KR" sz="1400" kern="100" dirty="0">
                        <a:solidFill>
                          <a:schemeClr val="bg2"/>
                        </a:solidFill>
                        <a:latin typeface="맑은 고딕"/>
                        <a:ea typeface="맑은 고딕"/>
                        <a:cs typeface="Times New Roman"/>
                      </a:endParaRPr>
                    </a:p>
                    <a:p>
                      <a:pPr algn="just" latinLnBrk="1">
                        <a:spcAft>
                          <a:spcPts val="0"/>
                        </a:spcAft>
                      </a:pPr>
                      <a:r>
                        <a:rPr lang="en-US" sz="1400" kern="100" dirty="0">
                          <a:solidFill>
                            <a:schemeClr val="bg2"/>
                          </a:solidFill>
                          <a:latin typeface="맑은 고딕"/>
                          <a:ea typeface="맑은 고딕"/>
                          <a:cs typeface="Times New Roman"/>
                        </a:rPr>
                        <a:t>KT </a:t>
                      </a:r>
                      <a:r>
                        <a:rPr lang="en-US" sz="1400" b="1" kern="100" dirty="0">
                          <a:solidFill>
                            <a:schemeClr val="bg2"/>
                          </a:solidFill>
                          <a:latin typeface="맑은 고딕"/>
                          <a:ea typeface="맑은 고딕"/>
                          <a:cs typeface="Times New Roman"/>
                        </a:rPr>
                        <a:t>(310V</a:t>
                      </a:r>
                      <a:r>
                        <a:rPr lang="en-US" sz="1400" b="1" kern="100" dirty="0" smtClean="0">
                          <a:solidFill>
                            <a:schemeClr val="bg2"/>
                          </a:solidFill>
                          <a:latin typeface="맑은 고딕"/>
                          <a:ea typeface="맑은 고딕"/>
                          <a:cs typeface="Times New Roman"/>
                        </a:rPr>
                        <a:t>)</a:t>
                      </a:r>
                    </a:p>
                    <a:p>
                      <a:pPr algn="just" latinLnBrk="1">
                        <a:spcAft>
                          <a:spcPts val="0"/>
                        </a:spcAft>
                      </a:pPr>
                      <a:endParaRPr lang="ko-KR" sz="1400" kern="100" dirty="0">
                        <a:solidFill>
                          <a:schemeClr val="bg2"/>
                        </a:solidFill>
                        <a:latin typeface="맑은 고딕"/>
                        <a:ea typeface="맑은 고딕"/>
                        <a:cs typeface="Times New Roman"/>
                      </a:endParaRPr>
                    </a:p>
                    <a:p>
                      <a:pPr algn="just" latinLnBrk="1">
                        <a:spcAft>
                          <a:spcPts val="0"/>
                        </a:spcAft>
                      </a:pPr>
                      <a:r>
                        <a:rPr lang="en-US" sz="1400" kern="100" dirty="0">
                          <a:solidFill>
                            <a:schemeClr val="bg2"/>
                          </a:solidFill>
                          <a:latin typeface="맑은 고딕"/>
                          <a:ea typeface="맑은 고딕"/>
                          <a:cs typeface="Times New Roman"/>
                        </a:rPr>
                        <a:t>Samsung C&amp;T</a:t>
                      </a:r>
                      <a:endParaRPr lang="ko-KR" sz="1400" kern="100" dirty="0">
                        <a:solidFill>
                          <a:schemeClr val="bg2"/>
                        </a:solidFill>
                        <a:latin typeface="맑은 고딕"/>
                        <a:ea typeface="맑은 고딕"/>
                        <a:cs typeface="Times New Roman"/>
                      </a:endParaRPr>
                    </a:p>
                    <a:p>
                      <a:pPr algn="just" latinLnBrk="1">
                        <a:spcAft>
                          <a:spcPts val="0"/>
                        </a:spcAft>
                      </a:pPr>
                      <a:r>
                        <a:rPr lang="en-US" sz="1400" b="1" kern="100" dirty="0">
                          <a:solidFill>
                            <a:schemeClr val="bg2"/>
                          </a:solidFill>
                          <a:latin typeface="맑은 고딕"/>
                          <a:ea typeface="맑은 고딕"/>
                          <a:cs typeface="Times New Roman"/>
                        </a:rPr>
                        <a:t>(310V)</a:t>
                      </a:r>
                      <a:endParaRPr lang="ko-KR" sz="1400" kern="100" dirty="0">
                        <a:solidFill>
                          <a:schemeClr val="bg2"/>
                        </a:solidFill>
                        <a:latin typeface="맑은 고딕"/>
                        <a:ea typeface="맑은 고딕"/>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algn="just" latinLnBrk="1">
                        <a:spcAft>
                          <a:spcPts val="0"/>
                        </a:spcAft>
                      </a:pPr>
                      <a:r>
                        <a:rPr lang="en-US" sz="1400" kern="100" dirty="0">
                          <a:solidFill>
                            <a:schemeClr val="bg2"/>
                          </a:solidFill>
                          <a:latin typeface="맑은 고딕"/>
                          <a:ea typeface="맑은 고딕"/>
                          <a:cs typeface="Times New Roman"/>
                        </a:rPr>
                        <a:t>Orange </a:t>
                      </a:r>
                      <a:r>
                        <a:rPr lang="en-US" sz="1400" b="1" kern="100" dirty="0">
                          <a:solidFill>
                            <a:schemeClr val="bg2"/>
                          </a:solidFill>
                          <a:latin typeface="맑은 고딕"/>
                          <a:ea typeface="맑은 고딕"/>
                          <a:cs typeface="Times New Roman"/>
                        </a:rPr>
                        <a:t>(380V</a:t>
                      </a:r>
                      <a:r>
                        <a:rPr lang="en-US" sz="1400" b="1" kern="100" dirty="0" smtClean="0">
                          <a:solidFill>
                            <a:schemeClr val="bg2"/>
                          </a:solidFill>
                          <a:latin typeface="맑은 고딕"/>
                          <a:ea typeface="맑은 고딕"/>
                          <a:cs typeface="Times New Roman"/>
                        </a:rPr>
                        <a:t>)</a:t>
                      </a:r>
                    </a:p>
                    <a:p>
                      <a:pPr algn="just" latinLnBrk="1">
                        <a:spcAft>
                          <a:spcPts val="0"/>
                        </a:spcAft>
                      </a:pPr>
                      <a:endParaRPr lang="ko-KR" sz="1400" kern="100" dirty="0">
                        <a:solidFill>
                          <a:schemeClr val="bg2"/>
                        </a:solidFill>
                        <a:latin typeface="맑은 고딕"/>
                        <a:ea typeface="맑은 고딕"/>
                        <a:cs typeface="Times New Roman"/>
                      </a:endParaRPr>
                    </a:p>
                    <a:p>
                      <a:pPr algn="just" latinLnBrk="1">
                        <a:spcAft>
                          <a:spcPts val="0"/>
                        </a:spcAft>
                      </a:pPr>
                      <a:r>
                        <a:rPr lang="en-US" sz="1400" kern="100" dirty="0">
                          <a:solidFill>
                            <a:schemeClr val="bg2"/>
                          </a:solidFill>
                          <a:latin typeface="맑은 고딕"/>
                          <a:ea typeface="맑은 고딕"/>
                          <a:cs typeface="Times New Roman"/>
                        </a:rPr>
                        <a:t>France Telecom</a:t>
                      </a:r>
                      <a:endParaRPr lang="ko-KR" sz="1400" kern="100" dirty="0">
                        <a:solidFill>
                          <a:schemeClr val="bg2"/>
                        </a:solidFill>
                        <a:latin typeface="맑은 고딕"/>
                        <a:ea typeface="맑은 고딕"/>
                        <a:cs typeface="Times New Roman"/>
                      </a:endParaRPr>
                    </a:p>
                    <a:p>
                      <a:pPr algn="just" latinLnBrk="1">
                        <a:spcAft>
                          <a:spcPts val="0"/>
                        </a:spcAft>
                      </a:pPr>
                      <a:r>
                        <a:rPr lang="en-US" sz="1400" b="1" kern="100" dirty="0">
                          <a:solidFill>
                            <a:schemeClr val="bg2"/>
                          </a:solidFill>
                          <a:latin typeface="맑은 고딕"/>
                          <a:ea typeface="맑은 고딕"/>
                          <a:cs typeface="Times New Roman"/>
                        </a:rPr>
                        <a:t>(380V)</a:t>
                      </a:r>
                      <a:endParaRPr lang="ko-KR" sz="1400" kern="100" dirty="0">
                        <a:solidFill>
                          <a:schemeClr val="bg2"/>
                        </a:solidFill>
                        <a:latin typeface="맑은 고딕"/>
                        <a:ea typeface="맑은 고딕"/>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algn="just" latinLnBrk="1">
                        <a:spcAft>
                          <a:spcPts val="0"/>
                        </a:spcAft>
                      </a:pPr>
                      <a:r>
                        <a:rPr lang="en-US" sz="1400" kern="100" dirty="0">
                          <a:solidFill>
                            <a:schemeClr val="bg2"/>
                          </a:solidFill>
                          <a:latin typeface="맑은 고딕"/>
                          <a:ea typeface="맑은 고딕"/>
                          <a:cs typeface="Times New Roman"/>
                        </a:rPr>
                        <a:t>NTT</a:t>
                      </a:r>
                      <a:endParaRPr lang="ko-KR" sz="1400" kern="100" dirty="0">
                        <a:solidFill>
                          <a:schemeClr val="bg2"/>
                        </a:solidFill>
                        <a:latin typeface="맑은 고딕"/>
                        <a:ea typeface="맑은 고딕"/>
                        <a:cs typeface="Times New Roman"/>
                      </a:endParaRPr>
                    </a:p>
                    <a:p>
                      <a:pPr algn="just" latinLnBrk="1">
                        <a:spcAft>
                          <a:spcPts val="0"/>
                        </a:spcAft>
                      </a:pPr>
                      <a:r>
                        <a:rPr lang="en-US" sz="1400" b="1" kern="100" dirty="0">
                          <a:solidFill>
                            <a:schemeClr val="bg2"/>
                          </a:solidFill>
                          <a:latin typeface="맑은 고딕"/>
                          <a:ea typeface="맑은 고딕"/>
                          <a:cs typeface="Times New Roman"/>
                        </a:rPr>
                        <a:t>(380V</a:t>
                      </a:r>
                      <a:r>
                        <a:rPr lang="en-US" sz="1400" b="1" kern="100" dirty="0" smtClean="0">
                          <a:solidFill>
                            <a:schemeClr val="bg2"/>
                          </a:solidFill>
                          <a:latin typeface="맑은 고딕"/>
                          <a:ea typeface="맑은 고딕"/>
                          <a:cs typeface="Times New Roman"/>
                        </a:rPr>
                        <a:t>)</a:t>
                      </a:r>
                    </a:p>
                    <a:p>
                      <a:pPr algn="just" latinLnBrk="1">
                        <a:spcAft>
                          <a:spcPts val="0"/>
                        </a:spcAft>
                      </a:pPr>
                      <a:endParaRPr lang="ko-KR" sz="1400" kern="100" dirty="0">
                        <a:solidFill>
                          <a:schemeClr val="bg2"/>
                        </a:solidFill>
                        <a:latin typeface="맑은 고딕"/>
                        <a:ea typeface="맑은 고딕"/>
                        <a:cs typeface="Times New Roman"/>
                      </a:endParaRPr>
                    </a:p>
                    <a:p>
                      <a:pPr algn="just" latinLnBrk="1">
                        <a:spcAft>
                          <a:spcPts val="0"/>
                        </a:spcAft>
                      </a:pPr>
                      <a:r>
                        <a:rPr lang="en-US" altLang="ko-KR" sz="1400" kern="100" dirty="0" smtClean="0">
                          <a:solidFill>
                            <a:schemeClr val="bg2"/>
                          </a:solidFill>
                          <a:latin typeface="맑은 고딕"/>
                          <a:ea typeface="맑은 고딕"/>
                          <a:cs typeface="Times New Roman"/>
                        </a:rPr>
                        <a:t>NEDO</a:t>
                      </a:r>
                      <a:r>
                        <a:rPr lang="en-US" altLang="ko-KR" sz="1400" kern="100" baseline="0" dirty="0" smtClean="0">
                          <a:solidFill>
                            <a:schemeClr val="bg2"/>
                          </a:solidFill>
                          <a:latin typeface="맑은 고딕"/>
                          <a:ea typeface="맑은 고딕"/>
                          <a:cs typeface="Times New Roman"/>
                        </a:rPr>
                        <a:t> Sendai Project</a:t>
                      </a:r>
                      <a:endParaRPr lang="ko-KR" sz="1400" kern="100" dirty="0">
                        <a:solidFill>
                          <a:schemeClr val="bg2"/>
                        </a:solidFill>
                        <a:latin typeface="맑은 고딕"/>
                        <a:ea typeface="맑은 고딕"/>
                        <a:cs typeface="Times New Roman"/>
                      </a:endParaRPr>
                    </a:p>
                    <a:p>
                      <a:pPr algn="just" latinLnBrk="1">
                        <a:spcAft>
                          <a:spcPts val="0"/>
                        </a:spcAft>
                      </a:pPr>
                      <a:r>
                        <a:rPr lang="en-US" sz="1400" b="1" kern="100" dirty="0">
                          <a:solidFill>
                            <a:schemeClr val="bg2"/>
                          </a:solidFill>
                          <a:latin typeface="맑은 고딕"/>
                          <a:ea typeface="맑은 고딕"/>
                          <a:cs typeface="Times New Roman"/>
                        </a:rPr>
                        <a:t>(</a:t>
                      </a:r>
                      <a:r>
                        <a:rPr lang="en-US" sz="1400" b="1" kern="100" dirty="0" smtClean="0">
                          <a:solidFill>
                            <a:schemeClr val="bg2"/>
                          </a:solidFill>
                          <a:latin typeface="맑은 고딕"/>
                          <a:ea typeface="맑은 고딕"/>
                          <a:cs typeface="Times New Roman"/>
                        </a:rPr>
                        <a:t>300V)</a:t>
                      </a:r>
                    </a:p>
                    <a:p>
                      <a:pPr algn="just" latinLnBrk="1">
                        <a:spcAft>
                          <a:spcPts val="0"/>
                        </a:spcAft>
                      </a:pPr>
                      <a:endParaRPr lang="en-US" altLang="ko-KR" sz="1400" b="1" kern="100" dirty="0" smtClean="0">
                        <a:solidFill>
                          <a:schemeClr val="bg2"/>
                        </a:solidFill>
                        <a:latin typeface="맑은 고딕"/>
                        <a:ea typeface="맑은 고딕"/>
                        <a:cs typeface="Times New Roman"/>
                      </a:endParaRPr>
                    </a:p>
                    <a:p>
                      <a:pPr algn="just" latinLnBrk="1">
                        <a:spcAft>
                          <a:spcPts val="0"/>
                        </a:spcAft>
                      </a:pPr>
                      <a:r>
                        <a:rPr lang="en-US" altLang="ko-KR" sz="1400" b="0" kern="100" dirty="0" smtClean="0">
                          <a:solidFill>
                            <a:schemeClr val="bg2"/>
                          </a:solidFill>
                          <a:latin typeface="맑은 고딕"/>
                          <a:ea typeface="맑은 고딕"/>
                          <a:cs typeface="Times New Roman"/>
                        </a:rPr>
                        <a:t>Etc.</a:t>
                      </a:r>
                      <a:r>
                        <a:rPr lang="en-US" altLang="ko-KR" sz="1400" b="0" kern="100" baseline="0" dirty="0" smtClean="0">
                          <a:solidFill>
                            <a:schemeClr val="bg2"/>
                          </a:solidFill>
                          <a:latin typeface="맑은 고딕"/>
                          <a:ea typeface="맑은 고딕"/>
                          <a:cs typeface="Times New Roman"/>
                        </a:rPr>
                        <a:t> </a:t>
                      </a:r>
                      <a:r>
                        <a:rPr lang="en-US" altLang="ko-KR" sz="1400" b="1" kern="100" baseline="0" dirty="0" smtClean="0">
                          <a:solidFill>
                            <a:schemeClr val="bg2"/>
                          </a:solidFill>
                          <a:latin typeface="맑은 고딕"/>
                          <a:ea typeface="맑은 고딕"/>
                          <a:cs typeface="Times New Roman"/>
                        </a:rPr>
                        <a:t>(350V)</a:t>
                      </a:r>
                      <a:endParaRPr lang="ko-KR" sz="1400" kern="100" dirty="0">
                        <a:solidFill>
                          <a:schemeClr val="bg2"/>
                        </a:solidFill>
                        <a:latin typeface="맑은 고딕"/>
                        <a:ea typeface="맑은 고딕"/>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algn="just" latinLnBrk="1">
                        <a:spcAft>
                          <a:spcPts val="0"/>
                        </a:spcAft>
                      </a:pPr>
                      <a:r>
                        <a:rPr lang="en-US" sz="1400" kern="100" dirty="0">
                          <a:solidFill>
                            <a:schemeClr val="bg2"/>
                          </a:solidFill>
                          <a:latin typeface="맑은 고딕"/>
                          <a:ea typeface="맑은 고딕"/>
                          <a:cs typeface="Times New Roman"/>
                        </a:rPr>
                        <a:t>UPN AB </a:t>
                      </a:r>
                      <a:r>
                        <a:rPr lang="en-US" sz="1400" b="1" kern="100" dirty="0">
                          <a:solidFill>
                            <a:schemeClr val="bg2"/>
                          </a:solidFill>
                          <a:latin typeface="맑은 고딕"/>
                          <a:ea typeface="맑은 고딕"/>
                          <a:cs typeface="Times New Roman"/>
                        </a:rPr>
                        <a:t>(350V)</a:t>
                      </a:r>
                      <a:endParaRPr lang="ko-KR" sz="1400" kern="100" dirty="0">
                        <a:solidFill>
                          <a:schemeClr val="bg2"/>
                        </a:solidFill>
                        <a:latin typeface="맑은 고딕"/>
                        <a:ea typeface="맑은 고딕"/>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c>
                  <a:txBody>
                    <a:bodyPr/>
                    <a:lstStyle/>
                    <a:p>
                      <a:pPr algn="just" latinLnBrk="1">
                        <a:spcAft>
                          <a:spcPts val="0"/>
                        </a:spcAft>
                      </a:pPr>
                      <a:r>
                        <a:rPr lang="en-US" sz="1400" kern="100" dirty="0">
                          <a:solidFill>
                            <a:schemeClr val="bg2"/>
                          </a:solidFill>
                          <a:latin typeface="맑은 고딕"/>
                          <a:ea typeface="맑은 고딕"/>
                          <a:cs typeface="Times New Roman"/>
                        </a:rPr>
                        <a:t>NZ Telecom </a:t>
                      </a:r>
                      <a:endParaRPr lang="ko-KR" sz="1400" kern="100" dirty="0">
                        <a:solidFill>
                          <a:schemeClr val="bg2"/>
                        </a:solidFill>
                        <a:latin typeface="맑은 고딕"/>
                        <a:ea typeface="맑은 고딕"/>
                        <a:cs typeface="Times New Roman"/>
                      </a:endParaRPr>
                    </a:p>
                    <a:p>
                      <a:pPr algn="just" latinLnBrk="1">
                        <a:spcAft>
                          <a:spcPts val="0"/>
                        </a:spcAft>
                      </a:pPr>
                      <a:r>
                        <a:rPr lang="en-US" sz="1400" b="1" kern="100" dirty="0">
                          <a:solidFill>
                            <a:schemeClr val="bg2"/>
                          </a:solidFill>
                          <a:latin typeface="맑은 고딕"/>
                          <a:ea typeface="맑은 고딕"/>
                          <a:cs typeface="Times New Roman"/>
                        </a:rPr>
                        <a:t>(220V)</a:t>
                      </a:r>
                      <a:endParaRPr lang="ko-KR" sz="1400" kern="100" dirty="0">
                        <a:solidFill>
                          <a:schemeClr val="bg2"/>
                        </a:solidFill>
                        <a:latin typeface="맑은 고딕"/>
                        <a:ea typeface="맑은 고딕"/>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r>
            </a:tbl>
          </a:graphicData>
        </a:graphic>
      </p:graphicFrame>
      <p:sp>
        <p:nvSpPr>
          <p:cNvPr id="13" name="TextBox 12"/>
          <p:cNvSpPr txBox="1">
            <a:spLocks noChangeArrowheads="1"/>
          </p:cNvSpPr>
          <p:nvPr/>
        </p:nvSpPr>
        <p:spPr bwMode="auto">
          <a:xfrm>
            <a:off x="956556" y="1412776"/>
            <a:ext cx="4710177" cy="324769"/>
          </a:xfrm>
          <a:prstGeom prst="rect">
            <a:avLst/>
          </a:prstGeom>
          <a:solidFill>
            <a:schemeClr val="tx1"/>
          </a:solidFill>
          <a:ln w="9525">
            <a:noFill/>
            <a:miter lim="800000"/>
            <a:headEnd/>
            <a:tailEnd/>
          </a:ln>
        </p:spPr>
        <p:txBody>
          <a:bodyPr wrap="square">
            <a:spAutoFit/>
          </a:bodyPr>
          <a:lstStyle/>
          <a:p>
            <a:pPr>
              <a:lnSpc>
                <a:spcPct val="125000"/>
              </a:lnSpc>
              <a:buFont typeface="Arial" pitchFamily="34" charset="0"/>
              <a:buChar char="•"/>
            </a:pPr>
            <a:r>
              <a:rPr lang="en-US" altLang="ko-KR" sz="1400" dirty="0" smtClean="0">
                <a:solidFill>
                  <a:schemeClr val="bg2"/>
                </a:solidFill>
                <a:latin typeface="HY헤드라인M" pitchFamily="18" charset="-127"/>
                <a:ea typeface="HY헤드라인M" pitchFamily="18" charset="-127"/>
              </a:rPr>
              <a:t> DC Demonstrations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p:cNvPicPr>
            <a:picLocks noChangeAspect="1" noChangeArrowheads="1"/>
          </p:cNvPicPr>
          <p:nvPr/>
        </p:nvPicPr>
        <p:blipFill>
          <a:blip r:embed="rId3" cstate="print"/>
          <a:srcRect t="3709" r="50000" b="18088"/>
          <a:stretch>
            <a:fillRect/>
          </a:stretch>
        </p:blipFill>
        <p:spPr bwMode="auto">
          <a:xfrm>
            <a:off x="4556956" y="3753036"/>
            <a:ext cx="2607732" cy="1675985"/>
          </a:xfrm>
          <a:prstGeom prst="rect">
            <a:avLst/>
          </a:prstGeom>
          <a:noFill/>
          <a:ln w="9525">
            <a:noFill/>
            <a:miter lim="800000"/>
            <a:headEnd/>
            <a:tailEnd/>
          </a:ln>
        </p:spPr>
      </p:pic>
      <p:pic>
        <p:nvPicPr>
          <p:cNvPr id="5" name="그림 3"/>
          <p:cNvPicPr>
            <a:picLocks noChangeAspect="1" noChangeArrowheads="1"/>
          </p:cNvPicPr>
          <p:nvPr/>
        </p:nvPicPr>
        <p:blipFill>
          <a:blip r:embed="rId4" cstate="print"/>
          <a:srcRect b="9103"/>
          <a:stretch>
            <a:fillRect/>
          </a:stretch>
        </p:blipFill>
        <p:spPr bwMode="auto">
          <a:xfrm>
            <a:off x="1064568" y="3717032"/>
            <a:ext cx="3204356" cy="2592288"/>
          </a:xfrm>
          <a:prstGeom prst="rect">
            <a:avLst/>
          </a:prstGeom>
          <a:noFill/>
          <a:ln w="9525">
            <a:noFill/>
            <a:miter lim="800000"/>
            <a:headEnd/>
            <a:tailEnd/>
          </a:ln>
        </p:spPr>
      </p:pic>
      <p:sp>
        <p:nvSpPr>
          <p:cNvPr id="11" name="TextBox 10"/>
          <p:cNvSpPr txBox="1"/>
          <p:nvPr/>
        </p:nvSpPr>
        <p:spPr>
          <a:xfrm>
            <a:off x="20452" y="179929"/>
            <a:ext cx="5413663" cy="584775"/>
          </a:xfrm>
          <a:prstGeom prst="rect">
            <a:avLst/>
          </a:prstGeom>
          <a:noFill/>
        </p:spPr>
        <p:txBody>
          <a:bodyPr wrap="none" rtlCol="0">
            <a:spAutoFit/>
          </a:bodyPr>
          <a:lstStyle/>
          <a:p>
            <a:pPr algn="ctr"/>
            <a:r>
              <a:rPr lang="en-US" altLang="ko-KR" sz="3200" dirty="0" smtClean="0">
                <a:latin typeface="HY헤드라인M" pitchFamily="18" charset="-127"/>
                <a:ea typeface="HY헤드라인M" pitchFamily="18" charset="-127"/>
              </a:rPr>
              <a:t>DC System Model &amp; Design</a:t>
            </a:r>
            <a:endParaRPr lang="ko-KR" altLang="en-US" sz="1800" dirty="0">
              <a:latin typeface="HY헤드라인M" pitchFamily="18" charset="-127"/>
              <a:ea typeface="HY헤드라인M" pitchFamily="18" charset="-127"/>
            </a:endParaRPr>
          </a:p>
        </p:txBody>
      </p:sp>
      <p:sp>
        <p:nvSpPr>
          <p:cNvPr id="15" name="TextBox 14"/>
          <p:cNvSpPr txBox="1">
            <a:spLocks noChangeArrowheads="1"/>
          </p:cNvSpPr>
          <p:nvPr/>
        </p:nvSpPr>
        <p:spPr bwMode="auto">
          <a:xfrm>
            <a:off x="200471" y="3328624"/>
            <a:ext cx="7162387" cy="424412"/>
          </a:xfrm>
          <a:prstGeom prst="rect">
            <a:avLst/>
          </a:prstGeom>
          <a:solidFill>
            <a:schemeClr val="tx1"/>
          </a:solidFill>
          <a:ln w="9525">
            <a:noFill/>
            <a:miter lim="800000"/>
            <a:headEnd/>
            <a:tailEnd/>
          </a:ln>
        </p:spPr>
        <p:txBody>
          <a:bodyPr wrap="square">
            <a:spAutoFit/>
          </a:bodyPr>
          <a:lstStyle/>
          <a:p>
            <a:pPr>
              <a:lnSpc>
                <a:spcPct val="125000"/>
              </a:lnSpc>
              <a:buFont typeface="Arial" pitchFamily="34" charset="0"/>
              <a:buChar char="•"/>
            </a:pPr>
            <a:r>
              <a:rPr lang="en-US" altLang="ko-KR" b="1" dirty="0" smtClean="0">
                <a:solidFill>
                  <a:schemeClr val="bg2"/>
                </a:solidFill>
                <a:latin typeface="HY헤드라인M" pitchFamily="18" charset="-127"/>
                <a:ea typeface="HY헤드라인M" pitchFamily="18" charset="-127"/>
              </a:rPr>
              <a:t> Safety</a:t>
            </a:r>
          </a:p>
        </p:txBody>
      </p:sp>
      <p:sp>
        <p:nvSpPr>
          <p:cNvPr id="4" name="Text Box 11"/>
          <p:cNvSpPr txBox="1">
            <a:spLocks noChangeArrowheads="1"/>
          </p:cNvSpPr>
          <p:nvPr/>
        </p:nvSpPr>
        <p:spPr bwMode="auto">
          <a:xfrm>
            <a:off x="4628964" y="5697252"/>
            <a:ext cx="4929255" cy="73866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marL="177800" indent="-177800" algn="ctr" eaLnBrk="0" hangingPunct="0">
              <a:lnSpc>
                <a:spcPct val="150000"/>
              </a:lnSpc>
              <a:buSzPct val="100000"/>
            </a:pPr>
            <a:r>
              <a:rPr lang="en-US" altLang="ko-KR" sz="1400" dirty="0" smtClean="0">
                <a:solidFill>
                  <a:schemeClr val="bg2"/>
                </a:solidFill>
                <a:latin typeface="HY헤드라인M" pitchFamily="18" charset="-127"/>
                <a:ea typeface="HY헤드라인M" pitchFamily="18" charset="-127"/>
                <a:cs typeface="Arial Unicode MS" pitchFamily="50" charset="-127"/>
              </a:rPr>
              <a:t>400Vdc is equivalent to 230Vac in respect of safety</a:t>
            </a:r>
          </a:p>
          <a:p>
            <a:pPr marL="177800" indent="-177800" algn="ctr" eaLnBrk="0" hangingPunct="0">
              <a:lnSpc>
                <a:spcPct val="150000"/>
              </a:lnSpc>
              <a:buSzPct val="100000"/>
            </a:pPr>
            <a:r>
              <a:rPr lang="en-US" altLang="ko-KR" sz="1400" dirty="0" smtClean="0">
                <a:solidFill>
                  <a:srgbClr val="FF0000"/>
                </a:solidFill>
                <a:latin typeface="HY헤드라인M" pitchFamily="18" charset="-127"/>
                <a:ea typeface="HY헤드라인M" pitchFamily="18" charset="-127"/>
                <a:cs typeface="Arial Unicode MS" pitchFamily="50" charset="-127"/>
              </a:rPr>
              <a:t>(Advantage of DC distribute system)</a:t>
            </a:r>
            <a:endParaRPr lang="en-US" altLang="ko-KR" sz="1400" dirty="0">
              <a:solidFill>
                <a:srgbClr val="FF0000"/>
              </a:solidFill>
              <a:latin typeface="HY헤드라인M" pitchFamily="18" charset="-127"/>
              <a:ea typeface="HY헤드라인M" pitchFamily="18" charset="-127"/>
              <a:cs typeface="Arial Unicode MS" pitchFamily="50" charset="-127"/>
            </a:endParaRPr>
          </a:p>
        </p:txBody>
      </p:sp>
      <p:pic>
        <p:nvPicPr>
          <p:cNvPr id="8" name="그림 9"/>
          <p:cNvPicPr>
            <a:picLocks noChangeAspect="1" noChangeArrowheads="1"/>
          </p:cNvPicPr>
          <p:nvPr/>
        </p:nvPicPr>
        <p:blipFill>
          <a:blip r:embed="rId3" cstate="print"/>
          <a:srcRect l="50000" t="3505" b="19394"/>
          <a:stretch>
            <a:fillRect/>
          </a:stretch>
        </p:blipFill>
        <p:spPr bwMode="auto">
          <a:xfrm>
            <a:off x="7367261" y="3717032"/>
            <a:ext cx="2538739" cy="1667021"/>
          </a:xfrm>
          <a:prstGeom prst="rect">
            <a:avLst/>
          </a:prstGeom>
          <a:noFill/>
          <a:ln w="9525">
            <a:noFill/>
            <a:miter lim="800000"/>
            <a:headEnd/>
            <a:tailEnd/>
          </a:ln>
        </p:spPr>
      </p:pic>
      <p:sp>
        <p:nvSpPr>
          <p:cNvPr id="10" name="TextBox 7"/>
          <p:cNvSpPr txBox="1">
            <a:spLocks noChangeArrowheads="1"/>
          </p:cNvSpPr>
          <p:nvPr/>
        </p:nvSpPr>
        <p:spPr bwMode="auto">
          <a:xfrm>
            <a:off x="5097016" y="5409220"/>
            <a:ext cx="4808984" cy="246221"/>
          </a:xfrm>
          <a:prstGeom prst="rect">
            <a:avLst/>
          </a:prstGeom>
          <a:noFill/>
          <a:ln w="9525">
            <a:noFill/>
            <a:miter lim="800000"/>
            <a:headEnd/>
            <a:tailEnd/>
          </a:ln>
        </p:spPr>
        <p:txBody>
          <a:bodyPr wrap="square">
            <a:spAutoFit/>
          </a:bodyPr>
          <a:lstStyle/>
          <a:p>
            <a:pPr algn="ctr">
              <a:defRPr/>
            </a:pPr>
            <a:r>
              <a:rPr lang="en-US" altLang="ko-KR" sz="1000" dirty="0">
                <a:solidFill>
                  <a:schemeClr val="bg2"/>
                </a:solidFill>
                <a:latin typeface="HY헤드라인M" pitchFamily="18" charset="-127"/>
                <a:ea typeface="HY헤드라인M" pitchFamily="18" charset="-127"/>
              </a:rPr>
              <a:t>Characteristic curve of body current/duration of </a:t>
            </a:r>
            <a:r>
              <a:rPr lang="en-US" altLang="ko-KR" sz="1000" dirty="0" smtClean="0">
                <a:solidFill>
                  <a:schemeClr val="bg2"/>
                </a:solidFill>
                <a:latin typeface="HY헤드라인M" pitchFamily="18" charset="-127"/>
                <a:ea typeface="HY헤드라인M" pitchFamily="18" charset="-127"/>
              </a:rPr>
              <a:t>AC and DC </a:t>
            </a:r>
            <a:r>
              <a:rPr lang="en-US" altLang="ko-KR" sz="1000" dirty="0">
                <a:solidFill>
                  <a:schemeClr val="bg2"/>
                </a:solidFill>
                <a:latin typeface="HY헤드라인M" pitchFamily="18" charset="-127"/>
                <a:ea typeface="HY헤드라인M" pitchFamily="18" charset="-127"/>
              </a:rPr>
              <a:t>current flow</a:t>
            </a:r>
            <a:endParaRPr lang="ko-KR" altLang="en-US" sz="1000" dirty="0">
              <a:solidFill>
                <a:schemeClr val="bg2"/>
              </a:solidFill>
              <a:latin typeface="HY헤드라인M" pitchFamily="18" charset="-127"/>
              <a:ea typeface="HY헤드라인M" pitchFamily="18" charset="-127"/>
            </a:endParaRPr>
          </a:p>
        </p:txBody>
      </p:sp>
      <p:sp>
        <p:nvSpPr>
          <p:cNvPr id="12" name="TextBox 10"/>
          <p:cNvSpPr txBox="1">
            <a:spLocks noChangeArrowheads="1"/>
          </p:cNvSpPr>
          <p:nvPr/>
        </p:nvSpPr>
        <p:spPr bwMode="auto">
          <a:xfrm>
            <a:off x="380492" y="6269753"/>
            <a:ext cx="4328515" cy="255591"/>
          </a:xfrm>
          <a:prstGeom prst="rect">
            <a:avLst/>
          </a:prstGeom>
          <a:noFill/>
          <a:ln w="9525">
            <a:noFill/>
            <a:miter lim="800000"/>
            <a:headEnd/>
            <a:tailEnd/>
          </a:ln>
        </p:spPr>
        <p:txBody>
          <a:bodyPr wrap="square">
            <a:spAutoFit/>
          </a:bodyPr>
          <a:lstStyle/>
          <a:p>
            <a:pPr algn="ctr">
              <a:defRPr/>
            </a:pPr>
            <a:r>
              <a:rPr lang="en-US" altLang="ko-KR" sz="1000" dirty="0">
                <a:solidFill>
                  <a:schemeClr val="bg2"/>
                </a:solidFill>
                <a:latin typeface="HY헤드라인M" pitchFamily="18" charset="-127"/>
                <a:ea typeface="HY헤드라인M" pitchFamily="18" charset="-127"/>
              </a:rPr>
              <a:t>Relationship between duration and AC/DC contact voltage</a:t>
            </a:r>
            <a:endParaRPr lang="ko-KR" altLang="en-US" sz="1000" dirty="0">
              <a:solidFill>
                <a:schemeClr val="bg2"/>
              </a:solidFill>
              <a:latin typeface="HY헤드라인M" pitchFamily="18" charset="-127"/>
              <a:ea typeface="HY헤드라인M" pitchFamily="18" charset="-127"/>
            </a:endParaRPr>
          </a:p>
        </p:txBody>
      </p:sp>
      <p:sp>
        <p:nvSpPr>
          <p:cNvPr id="13" name="TextBox 12"/>
          <p:cNvSpPr txBox="1">
            <a:spLocks noChangeArrowheads="1"/>
          </p:cNvSpPr>
          <p:nvPr/>
        </p:nvSpPr>
        <p:spPr bwMode="auto">
          <a:xfrm>
            <a:off x="191310" y="1304764"/>
            <a:ext cx="4710177" cy="424412"/>
          </a:xfrm>
          <a:prstGeom prst="rect">
            <a:avLst/>
          </a:prstGeom>
          <a:solidFill>
            <a:schemeClr val="tx1"/>
          </a:solidFill>
          <a:ln w="9525">
            <a:noFill/>
            <a:miter lim="800000"/>
            <a:headEnd/>
            <a:tailEnd/>
          </a:ln>
        </p:spPr>
        <p:txBody>
          <a:bodyPr wrap="square">
            <a:spAutoFit/>
          </a:bodyPr>
          <a:lstStyle/>
          <a:p>
            <a:pPr>
              <a:lnSpc>
                <a:spcPct val="125000"/>
              </a:lnSpc>
              <a:buFont typeface="Arial" pitchFamily="34" charset="0"/>
              <a:buChar char="•"/>
            </a:pPr>
            <a:r>
              <a:rPr lang="en-US" altLang="ko-KR" b="1" dirty="0" smtClean="0">
                <a:solidFill>
                  <a:schemeClr val="bg2"/>
                </a:solidFill>
                <a:latin typeface="HY헤드라인M" pitchFamily="18" charset="-127"/>
                <a:ea typeface="HY헤드라인M" pitchFamily="18" charset="-127"/>
              </a:rPr>
              <a:t>Cost</a:t>
            </a:r>
          </a:p>
        </p:txBody>
      </p:sp>
      <p:pic>
        <p:nvPicPr>
          <p:cNvPr id="14" name="Picture 3"/>
          <p:cNvPicPr>
            <a:picLocks noChangeAspect="1" noChangeArrowheads="1"/>
          </p:cNvPicPr>
          <p:nvPr/>
        </p:nvPicPr>
        <p:blipFill>
          <a:blip r:embed="rId5" cstate="print"/>
          <a:srcRect/>
          <a:stretch>
            <a:fillRect/>
          </a:stretch>
        </p:blipFill>
        <p:spPr bwMode="auto">
          <a:xfrm>
            <a:off x="848544" y="1772816"/>
            <a:ext cx="8679863" cy="11382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452" y="179929"/>
            <a:ext cx="5413663" cy="584775"/>
          </a:xfrm>
          <a:prstGeom prst="rect">
            <a:avLst/>
          </a:prstGeom>
          <a:noFill/>
        </p:spPr>
        <p:txBody>
          <a:bodyPr wrap="none" rtlCol="0">
            <a:spAutoFit/>
          </a:bodyPr>
          <a:lstStyle/>
          <a:p>
            <a:pPr algn="ctr"/>
            <a:r>
              <a:rPr lang="en-US" altLang="ko-KR" sz="3200" dirty="0" smtClean="0">
                <a:latin typeface="HY헤드라인M" pitchFamily="18" charset="-127"/>
                <a:ea typeface="HY헤드라인M" pitchFamily="18" charset="-127"/>
              </a:rPr>
              <a:t>DC System Model &amp; Design</a:t>
            </a:r>
            <a:endParaRPr lang="ko-KR" altLang="en-US" sz="1800" dirty="0">
              <a:latin typeface="HY헤드라인M" pitchFamily="18" charset="-127"/>
              <a:ea typeface="HY헤드라인M" pitchFamily="18" charset="-127"/>
            </a:endParaRPr>
          </a:p>
        </p:txBody>
      </p:sp>
      <p:sp>
        <p:nvSpPr>
          <p:cNvPr id="15" name="TextBox 14"/>
          <p:cNvSpPr txBox="1">
            <a:spLocks noChangeArrowheads="1"/>
          </p:cNvSpPr>
          <p:nvPr/>
        </p:nvSpPr>
        <p:spPr bwMode="auto">
          <a:xfrm>
            <a:off x="200471" y="872716"/>
            <a:ext cx="7162387" cy="424412"/>
          </a:xfrm>
          <a:prstGeom prst="rect">
            <a:avLst/>
          </a:prstGeom>
          <a:solidFill>
            <a:schemeClr val="tx1"/>
          </a:solidFill>
          <a:ln w="9525">
            <a:noFill/>
            <a:miter lim="800000"/>
            <a:headEnd/>
            <a:tailEnd/>
          </a:ln>
        </p:spPr>
        <p:txBody>
          <a:bodyPr wrap="square">
            <a:spAutoFit/>
          </a:bodyPr>
          <a:lstStyle/>
          <a:p>
            <a:pPr>
              <a:lnSpc>
                <a:spcPct val="125000"/>
              </a:lnSpc>
              <a:buFont typeface="Arial" pitchFamily="34" charset="0"/>
              <a:buChar char="•"/>
            </a:pPr>
            <a:r>
              <a:rPr lang="en-US" altLang="ko-KR" b="1" dirty="0" smtClean="0">
                <a:solidFill>
                  <a:schemeClr val="bg2"/>
                </a:solidFill>
                <a:latin typeface="HY헤드라인M" pitchFamily="18" charset="-127"/>
                <a:ea typeface="HY헤드라인M" pitchFamily="18" charset="-127"/>
              </a:rPr>
              <a:t> Compatibility</a:t>
            </a:r>
          </a:p>
        </p:txBody>
      </p:sp>
      <p:sp>
        <p:nvSpPr>
          <p:cNvPr id="5" name="Text Box 11"/>
          <p:cNvSpPr txBox="1">
            <a:spLocks noChangeArrowheads="1"/>
          </p:cNvSpPr>
          <p:nvPr/>
        </p:nvSpPr>
        <p:spPr bwMode="auto">
          <a:xfrm>
            <a:off x="200472" y="1274733"/>
            <a:ext cx="9705528" cy="2200282"/>
          </a:xfrm>
          <a:prstGeom prst="rect">
            <a:avLst/>
          </a:prstGeom>
          <a:noFill/>
          <a:ln w="9525">
            <a:noFill/>
            <a:miter lim="800000"/>
            <a:headEnd/>
            <a:tailEnd/>
          </a:ln>
        </p:spPr>
        <p:txBody>
          <a:bodyPr wrap="square">
            <a:spAutoFit/>
          </a:bodyPr>
          <a:lstStyle/>
          <a:p>
            <a:pPr marL="177800" indent="-177800" eaLnBrk="0" hangingPunct="0">
              <a:lnSpc>
                <a:spcPts val="2400"/>
              </a:lnSpc>
              <a:buSzPct val="100000"/>
              <a:buFont typeface="Arial" charset="0"/>
              <a:buChar char="•"/>
            </a:pPr>
            <a:r>
              <a:rPr lang="en-US" altLang="ko-KR" sz="1400" dirty="0" smtClean="0">
                <a:solidFill>
                  <a:schemeClr val="bg2"/>
                </a:solidFill>
                <a:latin typeface="HY헤드라인M" pitchFamily="18" charset="-127"/>
                <a:ea typeface="HY헤드라인M" pitchFamily="18" charset="-127"/>
                <a:cs typeface="Arial Unicode MS" pitchFamily="50" charset="-127"/>
              </a:rPr>
              <a:t>380Vdc level is chosen to match the industry-standard intermediate DC voltage in consumer electronics with the PFC (Power Factor Correction) circuit at the input side.</a:t>
            </a:r>
          </a:p>
          <a:p>
            <a:pPr marL="177800" indent="-177800" eaLnBrk="0" hangingPunct="0">
              <a:lnSpc>
                <a:spcPts val="2400"/>
              </a:lnSpc>
              <a:buSzPct val="100000"/>
              <a:buFont typeface="Arial" charset="0"/>
              <a:buChar char="•"/>
            </a:pPr>
            <a:r>
              <a:rPr lang="en-US" altLang="ko-KR" sz="1400" dirty="0" smtClean="0">
                <a:solidFill>
                  <a:schemeClr val="bg2"/>
                </a:solidFill>
                <a:latin typeface="HY헤드라인M" pitchFamily="18" charset="-127"/>
                <a:ea typeface="HY헤드라인M" pitchFamily="18" charset="-127"/>
                <a:cs typeface="Arial Unicode MS" pitchFamily="50" charset="-127"/>
              </a:rPr>
              <a:t>AC system peak voltage</a:t>
            </a:r>
          </a:p>
          <a:p>
            <a:pPr marL="177800" indent="-177800" eaLnBrk="0" hangingPunct="0">
              <a:lnSpc>
                <a:spcPts val="2400"/>
              </a:lnSpc>
              <a:buSzPct val="100000"/>
            </a:pPr>
            <a:r>
              <a:rPr lang="en-US" altLang="ko-KR" sz="1400" dirty="0" smtClean="0">
                <a:solidFill>
                  <a:schemeClr val="bg2"/>
                </a:solidFill>
                <a:latin typeface="HY헤드라인M" pitchFamily="18" charset="-127"/>
                <a:ea typeface="HY헤드라인M" pitchFamily="18" charset="-127"/>
                <a:cs typeface="Arial Unicode MS" pitchFamily="50" charset="-127"/>
              </a:rPr>
              <a:t>    - USA: 120Vrms (170Vpp)        - KOREA: 220Vrms (311Vpp)</a:t>
            </a:r>
          </a:p>
          <a:p>
            <a:pPr marL="177800" indent="-177800" eaLnBrk="0" hangingPunct="0">
              <a:lnSpc>
                <a:spcPts val="2400"/>
              </a:lnSpc>
              <a:buSzPct val="100000"/>
            </a:pPr>
            <a:r>
              <a:rPr lang="en-US" altLang="ko-KR" sz="1400" dirty="0" smtClean="0">
                <a:solidFill>
                  <a:schemeClr val="bg2"/>
                </a:solidFill>
                <a:latin typeface="HY헤드라인M" pitchFamily="18" charset="-127"/>
                <a:ea typeface="HY헤드라인M" pitchFamily="18" charset="-127"/>
                <a:cs typeface="Arial Unicode MS" pitchFamily="50" charset="-127"/>
              </a:rPr>
              <a:t>    - JAPAN: 100Vrms (141Vpp)      - UK: 240Vrms (339Vpp)</a:t>
            </a:r>
          </a:p>
          <a:p>
            <a:pPr marL="177800" indent="-177800" eaLnBrk="0" hangingPunct="0">
              <a:lnSpc>
                <a:spcPts val="2400"/>
              </a:lnSpc>
              <a:buSzPct val="100000"/>
              <a:buFont typeface="Arial" charset="0"/>
              <a:buChar char="•"/>
            </a:pPr>
            <a:r>
              <a:rPr lang="en-US" altLang="ko-KR" sz="1400" dirty="0" smtClean="0">
                <a:solidFill>
                  <a:schemeClr val="bg2"/>
                </a:solidFill>
                <a:latin typeface="HY헤드라인M" pitchFamily="18" charset="-127"/>
                <a:ea typeface="HY헤드라인M" pitchFamily="18" charset="-127"/>
                <a:cs typeface="Arial Unicode MS" pitchFamily="50" charset="-127"/>
              </a:rPr>
              <a:t>Rated voltage of circuit elements: 400V to 450V (ex, electrolytic capacitor etc)</a:t>
            </a:r>
          </a:p>
          <a:p>
            <a:pPr marL="177800" indent="-177800" eaLnBrk="0" hangingPunct="0">
              <a:lnSpc>
                <a:spcPts val="2400"/>
              </a:lnSpc>
              <a:buSzPct val="100000"/>
              <a:buFont typeface="Arial" charset="0"/>
              <a:buChar char="•"/>
            </a:pPr>
            <a:r>
              <a:rPr lang="en-US" altLang="ko-KR" sz="1400" dirty="0" smtClean="0">
                <a:solidFill>
                  <a:schemeClr val="bg2"/>
                </a:solidFill>
                <a:latin typeface="HY헤드라인M" pitchFamily="18" charset="-127"/>
                <a:ea typeface="HY헤드라인M" pitchFamily="18" charset="-127"/>
                <a:cs typeface="Arial Unicode MS" pitchFamily="50" charset="-127"/>
              </a:rPr>
              <a:t>Compatible with PV PCS, EV Charger (Output of PCS: 150 to 600V)</a:t>
            </a:r>
            <a:endParaRPr lang="en-US" altLang="ko-KR" sz="1400" dirty="0">
              <a:solidFill>
                <a:schemeClr val="bg2"/>
              </a:solidFill>
              <a:latin typeface="HY헤드라인M" pitchFamily="18" charset="-127"/>
              <a:ea typeface="HY헤드라인M" pitchFamily="18" charset="-127"/>
              <a:cs typeface="Arial Unicode MS" pitchFamily="50" charset="-127"/>
            </a:endParaRPr>
          </a:p>
        </p:txBody>
      </p:sp>
      <p:pic>
        <p:nvPicPr>
          <p:cNvPr id="32770" name="Picture 2"/>
          <p:cNvPicPr>
            <a:picLocks noChangeAspect="1" noChangeArrowheads="1"/>
          </p:cNvPicPr>
          <p:nvPr/>
        </p:nvPicPr>
        <p:blipFill>
          <a:blip r:embed="rId3" cstate="print"/>
          <a:srcRect/>
          <a:stretch>
            <a:fillRect/>
          </a:stretch>
        </p:blipFill>
        <p:spPr bwMode="auto">
          <a:xfrm>
            <a:off x="2306571" y="3641449"/>
            <a:ext cx="5454741" cy="27758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452" y="179929"/>
            <a:ext cx="5413663" cy="584775"/>
          </a:xfrm>
          <a:prstGeom prst="rect">
            <a:avLst/>
          </a:prstGeom>
          <a:noFill/>
        </p:spPr>
        <p:txBody>
          <a:bodyPr wrap="none" rtlCol="0">
            <a:spAutoFit/>
          </a:bodyPr>
          <a:lstStyle/>
          <a:p>
            <a:pPr algn="ctr"/>
            <a:r>
              <a:rPr lang="en-US" altLang="ko-KR" sz="3200" dirty="0" smtClean="0">
                <a:latin typeface="HY헤드라인M" pitchFamily="18" charset="-127"/>
                <a:ea typeface="HY헤드라인M" pitchFamily="18" charset="-127"/>
              </a:rPr>
              <a:t>DC System Model &amp; Design</a:t>
            </a:r>
            <a:endParaRPr lang="ko-KR" altLang="en-US" sz="1800" dirty="0">
              <a:latin typeface="HY헤드라인M" pitchFamily="18" charset="-127"/>
              <a:ea typeface="HY헤드라인M" pitchFamily="18" charset="-127"/>
            </a:endParaRPr>
          </a:p>
        </p:txBody>
      </p:sp>
      <p:sp>
        <p:nvSpPr>
          <p:cNvPr id="15" name="TextBox 14"/>
          <p:cNvSpPr txBox="1">
            <a:spLocks noChangeArrowheads="1"/>
          </p:cNvSpPr>
          <p:nvPr/>
        </p:nvSpPr>
        <p:spPr bwMode="auto">
          <a:xfrm>
            <a:off x="200471" y="872716"/>
            <a:ext cx="8257777" cy="477054"/>
          </a:xfrm>
          <a:prstGeom prst="rect">
            <a:avLst/>
          </a:prstGeom>
          <a:solidFill>
            <a:schemeClr val="tx1"/>
          </a:solidFill>
          <a:ln w="9525">
            <a:noFill/>
            <a:miter lim="800000"/>
            <a:headEnd/>
            <a:tailEnd/>
          </a:ln>
        </p:spPr>
        <p:txBody>
          <a:bodyPr wrap="square">
            <a:spAutoFit/>
          </a:bodyPr>
          <a:lstStyle/>
          <a:p>
            <a:pPr>
              <a:lnSpc>
                <a:spcPct val="125000"/>
              </a:lnSpc>
              <a:buFont typeface="Arial" pitchFamily="34" charset="0"/>
              <a:buChar char="•"/>
            </a:pPr>
            <a:r>
              <a:rPr lang="en-US" altLang="ko-KR" b="1" dirty="0" smtClean="0">
                <a:solidFill>
                  <a:schemeClr val="bg2"/>
                </a:solidFill>
                <a:latin typeface="HY헤드라인M" pitchFamily="18" charset="-127"/>
                <a:ea typeface="HY헤드라인M" pitchFamily="18" charset="-127"/>
              </a:rPr>
              <a:t> Development of DC Distribution System Design Software Tool</a:t>
            </a:r>
          </a:p>
        </p:txBody>
      </p:sp>
      <p:sp>
        <p:nvSpPr>
          <p:cNvPr id="4" name="직사각형 3"/>
          <p:cNvSpPr/>
          <p:nvPr/>
        </p:nvSpPr>
        <p:spPr>
          <a:xfrm>
            <a:off x="4797486" y="1852585"/>
            <a:ext cx="1795463" cy="230505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ko-KR" altLang="en-US">
              <a:latin typeface="HY헤드라인M" pitchFamily="18" charset="-127"/>
              <a:ea typeface="HY헤드라인M" pitchFamily="18" charset="-127"/>
            </a:endParaRPr>
          </a:p>
        </p:txBody>
      </p:sp>
      <p:sp>
        <p:nvSpPr>
          <p:cNvPr id="5" name="위로 굽은 화살표 4"/>
          <p:cNvSpPr/>
          <p:nvPr/>
        </p:nvSpPr>
        <p:spPr>
          <a:xfrm>
            <a:off x="4895911" y="4086197"/>
            <a:ext cx="700088" cy="935038"/>
          </a:xfrm>
          <a:prstGeom prst="bentUpArrow">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ko-KR" altLang="en-US">
              <a:latin typeface="HY헤드라인M" pitchFamily="18" charset="-127"/>
              <a:ea typeface="HY헤드라인M" pitchFamily="18" charset="-127"/>
            </a:endParaRPr>
          </a:p>
        </p:txBody>
      </p:sp>
      <p:sp>
        <p:nvSpPr>
          <p:cNvPr id="6" name="직사각형 5"/>
          <p:cNvSpPr/>
          <p:nvPr/>
        </p:nvSpPr>
        <p:spPr>
          <a:xfrm>
            <a:off x="7324786" y="3303560"/>
            <a:ext cx="2066925" cy="1141412"/>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ko-KR" altLang="en-US">
              <a:latin typeface="HY헤드라인M" pitchFamily="18" charset="-127"/>
              <a:ea typeface="HY헤드라인M" pitchFamily="18" charset="-127"/>
            </a:endParaRPr>
          </a:p>
        </p:txBody>
      </p:sp>
      <p:sp>
        <p:nvSpPr>
          <p:cNvPr id="7" name="직사각형 6"/>
          <p:cNvSpPr/>
          <p:nvPr/>
        </p:nvSpPr>
        <p:spPr>
          <a:xfrm>
            <a:off x="6526274" y="4589435"/>
            <a:ext cx="2392362" cy="1512887"/>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ko-KR" altLang="en-US">
              <a:latin typeface="HY헤드라인M" pitchFamily="18" charset="-127"/>
              <a:ea typeface="HY헤드라인M" pitchFamily="18" charset="-127"/>
            </a:endParaRPr>
          </a:p>
        </p:txBody>
      </p:sp>
      <p:sp>
        <p:nvSpPr>
          <p:cNvPr id="8" name="직사각형 7"/>
          <p:cNvSpPr/>
          <p:nvPr/>
        </p:nvSpPr>
        <p:spPr>
          <a:xfrm>
            <a:off x="6789799" y="1431897"/>
            <a:ext cx="2328862" cy="1789113"/>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ko-KR" altLang="en-US">
              <a:latin typeface="HY헤드라인M" pitchFamily="18" charset="-127"/>
              <a:ea typeface="HY헤드라인M" pitchFamily="18" charset="-127"/>
            </a:endParaRPr>
          </a:p>
        </p:txBody>
      </p:sp>
      <p:sp>
        <p:nvSpPr>
          <p:cNvPr id="9" name="직사각형 8"/>
          <p:cNvSpPr/>
          <p:nvPr/>
        </p:nvSpPr>
        <p:spPr>
          <a:xfrm>
            <a:off x="536636" y="4660872"/>
            <a:ext cx="2459038" cy="1512888"/>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ko-KR" altLang="en-US">
              <a:latin typeface="HY헤드라인M" pitchFamily="18" charset="-127"/>
              <a:ea typeface="HY헤드라인M" pitchFamily="18" charset="-127"/>
            </a:endParaRPr>
          </a:p>
        </p:txBody>
      </p:sp>
      <p:sp>
        <p:nvSpPr>
          <p:cNvPr id="10" name="직사각형 9"/>
          <p:cNvSpPr/>
          <p:nvPr/>
        </p:nvSpPr>
        <p:spPr>
          <a:xfrm>
            <a:off x="3002024" y="1493810"/>
            <a:ext cx="1625600" cy="28797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ko-KR" altLang="en-US">
              <a:latin typeface="HY헤드라인M" pitchFamily="18" charset="-127"/>
              <a:ea typeface="HY헤드라인M" pitchFamily="18" charset="-127"/>
            </a:endParaRPr>
          </a:p>
        </p:txBody>
      </p:sp>
      <p:sp>
        <p:nvSpPr>
          <p:cNvPr id="12" name="직사각형 11"/>
          <p:cNvSpPr/>
          <p:nvPr/>
        </p:nvSpPr>
        <p:spPr>
          <a:xfrm>
            <a:off x="1738374" y="1493810"/>
            <a:ext cx="1160462" cy="28797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ko-KR" altLang="en-US">
              <a:latin typeface="HY헤드라인M" pitchFamily="18" charset="-127"/>
              <a:ea typeface="HY헤드라인M" pitchFamily="18" charset="-127"/>
            </a:endParaRPr>
          </a:p>
        </p:txBody>
      </p:sp>
      <p:sp>
        <p:nvSpPr>
          <p:cNvPr id="13" name="직사각형 12"/>
          <p:cNvSpPr/>
          <p:nvPr/>
        </p:nvSpPr>
        <p:spPr>
          <a:xfrm>
            <a:off x="542986" y="1493810"/>
            <a:ext cx="1092200" cy="287972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ko-KR" altLang="en-US">
              <a:latin typeface="HY헤드라인M" pitchFamily="18" charset="-127"/>
              <a:ea typeface="HY헤드라인M" pitchFamily="18" charset="-127"/>
            </a:endParaRPr>
          </a:p>
        </p:txBody>
      </p:sp>
      <p:pic>
        <p:nvPicPr>
          <p:cNvPr id="14" name="Picture 6"/>
          <p:cNvPicPr>
            <a:picLocks noChangeAspect="1" noChangeArrowheads="1"/>
          </p:cNvPicPr>
          <p:nvPr/>
        </p:nvPicPr>
        <p:blipFill>
          <a:blip r:embed="rId3" cstate="print"/>
          <a:srcRect/>
          <a:stretch>
            <a:fillRect/>
          </a:stretch>
        </p:blipFill>
        <p:spPr bwMode="auto">
          <a:xfrm>
            <a:off x="604899" y="5094260"/>
            <a:ext cx="696912" cy="1008062"/>
          </a:xfrm>
          <a:prstGeom prst="rect">
            <a:avLst/>
          </a:prstGeom>
          <a:noFill/>
          <a:ln w="9525">
            <a:noFill/>
            <a:miter lim="800000"/>
            <a:headEnd/>
            <a:tailEnd/>
          </a:ln>
        </p:spPr>
      </p:pic>
      <p:pic>
        <p:nvPicPr>
          <p:cNvPr id="16" name="Picture 62"/>
          <p:cNvPicPr>
            <a:picLocks noChangeAspect="1" noChangeArrowheads="1"/>
          </p:cNvPicPr>
          <p:nvPr/>
        </p:nvPicPr>
        <p:blipFill>
          <a:blip r:embed="rId4" cstate="print"/>
          <a:srcRect l="76859" t="44510" r="3801" b="33235"/>
          <a:stretch>
            <a:fillRect/>
          </a:stretch>
        </p:blipFill>
        <p:spPr bwMode="auto">
          <a:xfrm>
            <a:off x="7513699" y="4927572"/>
            <a:ext cx="1397000" cy="1152525"/>
          </a:xfrm>
          <a:prstGeom prst="rect">
            <a:avLst/>
          </a:prstGeom>
          <a:noFill/>
          <a:ln w="9525">
            <a:noFill/>
            <a:miter lim="800000"/>
            <a:headEnd/>
            <a:tailEnd/>
          </a:ln>
        </p:spPr>
      </p:pic>
      <p:sp>
        <p:nvSpPr>
          <p:cNvPr id="17" name="TextBox 16"/>
          <p:cNvSpPr txBox="1"/>
          <p:nvPr/>
        </p:nvSpPr>
        <p:spPr>
          <a:xfrm>
            <a:off x="550924" y="1493810"/>
            <a:ext cx="1084262" cy="307975"/>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algn="ctr">
              <a:defRPr/>
            </a:pPr>
            <a:r>
              <a:rPr lang="en-US" altLang="ko-KR" sz="1400" dirty="0">
                <a:solidFill>
                  <a:schemeClr val="tx1"/>
                </a:solidFill>
                <a:latin typeface="HY헤드라인M" pitchFamily="18" charset="-127"/>
                <a:ea typeface="HY헤드라인M" pitchFamily="18" charset="-127"/>
              </a:rPr>
              <a:t>Load Type</a:t>
            </a:r>
            <a:endParaRPr lang="ko-KR" altLang="en-US" sz="1400" dirty="0">
              <a:solidFill>
                <a:schemeClr val="tx1"/>
              </a:solidFill>
              <a:latin typeface="HY헤드라인M" pitchFamily="18" charset="-127"/>
              <a:ea typeface="HY헤드라인M" pitchFamily="18" charset="-127"/>
            </a:endParaRPr>
          </a:p>
        </p:txBody>
      </p:sp>
      <p:sp>
        <p:nvSpPr>
          <p:cNvPr id="18" name="TextBox 17"/>
          <p:cNvSpPr txBox="1"/>
          <p:nvPr/>
        </p:nvSpPr>
        <p:spPr>
          <a:xfrm>
            <a:off x="1738374" y="1493810"/>
            <a:ext cx="1158875" cy="307975"/>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algn="ctr">
              <a:defRPr/>
            </a:pPr>
            <a:r>
              <a:rPr lang="en-US" altLang="ko-KR" sz="1400" dirty="0">
                <a:solidFill>
                  <a:schemeClr val="tx1"/>
                </a:solidFill>
                <a:latin typeface="HY헤드라인M" pitchFamily="18" charset="-127"/>
                <a:ea typeface="HY헤드라인M" pitchFamily="18" charset="-127"/>
              </a:rPr>
              <a:t>component</a:t>
            </a:r>
            <a:endParaRPr lang="ko-KR" altLang="en-US" sz="1400" dirty="0">
              <a:solidFill>
                <a:schemeClr val="tx1"/>
              </a:solidFill>
              <a:latin typeface="HY헤드라인M" pitchFamily="18" charset="-127"/>
              <a:ea typeface="HY헤드라인M" pitchFamily="18" charset="-127"/>
            </a:endParaRPr>
          </a:p>
        </p:txBody>
      </p:sp>
      <p:sp>
        <p:nvSpPr>
          <p:cNvPr id="19" name="TextBox 18"/>
          <p:cNvSpPr txBox="1"/>
          <p:nvPr/>
        </p:nvSpPr>
        <p:spPr>
          <a:xfrm>
            <a:off x="536636" y="4660872"/>
            <a:ext cx="2466975" cy="307975"/>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algn="ctr">
              <a:defRPr/>
            </a:pPr>
            <a:r>
              <a:rPr lang="en-US" altLang="ko-KR" sz="1400" dirty="0">
                <a:solidFill>
                  <a:schemeClr val="tx1"/>
                </a:solidFill>
                <a:latin typeface="HY헤드라인M" pitchFamily="18" charset="-127"/>
                <a:ea typeface="HY헤드라인M" pitchFamily="18" charset="-127"/>
              </a:rPr>
              <a:t>DC System Component</a:t>
            </a:r>
            <a:endParaRPr lang="ko-KR" altLang="en-US" sz="1400" dirty="0">
              <a:solidFill>
                <a:schemeClr val="tx1"/>
              </a:solidFill>
              <a:latin typeface="HY헤드라인M" pitchFamily="18" charset="-127"/>
              <a:ea typeface="HY헤드라인M" pitchFamily="18" charset="-127"/>
            </a:endParaRPr>
          </a:p>
        </p:txBody>
      </p:sp>
      <p:pic>
        <p:nvPicPr>
          <p:cNvPr id="20" name="Picture 62"/>
          <p:cNvPicPr>
            <a:picLocks noChangeAspect="1" noChangeArrowheads="1"/>
          </p:cNvPicPr>
          <p:nvPr/>
        </p:nvPicPr>
        <p:blipFill>
          <a:blip r:embed="rId4" cstate="print"/>
          <a:srcRect l="24287" t="16345" r="60992" b="19633"/>
          <a:stretch>
            <a:fillRect/>
          </a:stretch>
        </p:blipFill>
        <p:spPr bwMode="auto">
          <a:xfrm>
            <a:off x="1806636" y="1852585"/>
            <a:ext cx="995363" cy="2449512"/>
          </a:xfrm>
          <a:prstGeom prst="rect">
            <a:avLst/>
          </a:prstGeom>
          <a:noFill/>
          <a:ln w="9525">
            <a:noFill/>
            <a:miter lim="800000"/>
            <a:headEnd/>
            <a:tailEnd/>
          </a:ln>
        </p:spPr>
      </p:pic>
      <p:sp>
        <p:nvSpPr>
          <p:cNvPr id="21" name="TextBox 20"/>
          <p:cNvSpPr txBox="1"/>
          <p:nvPr/>
        </p:nvSpPr>
        <p:spPr>
          <a:xfrm>
            <a:off x="3002024" y="1493810"/>
            <a:ext cx="1625600" cy="307975"/>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algn="ctr">
              <a:defRPr/>
            </a:pPr>
            <a:r>
              <a:rPr lang="en-US" altLang="ko-KR" sz="1400" dirty="0">
                <a:solidFill>
                  <a:schemeClr val="tx1"/>
                </a:solidFill>
                <a:latin typeface="HY헤드라인M" pitchFamily="18" charset="-127"/>
                <a:ea typeface="HY헤드라인M" pitchFamily="18" charset="-127"/>
              </a:rPr>
              <a:t>Consumption</a:t>
            </a:r>
            <a:endParaRPr lang="ko-KR" altLang="en-US" sz="1400" dirty="0">
              <a:solidFill>
                <a:schemeClr val="tx1"/>
              </a:solidFill>
              <a:latin typeface="HY헤드라인M" pitchFamily="18" charset="-127"/>
              <a:ea typeface="HY헤드라인M" pitchFamily="18" charset="-127"/>
            </a:endParaRPr>
          </a:p>
        </p:txBody>
      </p:sp>
      <p:sp>
        <p:nvSpPr>
          <p:cNvPr id="22" name="오른쪽 화살표 21"/>
          <p:cNvSpPr/>
          <p:nvPr/>
        </p:nvSpPr>
        <p:spPr>
          <a:xfrm>
            <a:off x="1544699" y="2573310"/>
            <a:ext cx="290512" cy="792162"/>
          </a:xfrm>
          <a:prstGeom prst="rightArrow">
            <a:avLst>
              <a:gd name="adj1" fmla="val 50000"/>
              <a:gd name="adj2" fmla="val 51984"/>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ko-KR" altLang="en-US">
              <a:latin typeface="HY헤드라인M" pitchFamily="18" charset="-127"/>
              <a:ea typeface="HY헤드라인M" pitchFamily="18" charset="-127"/>
            </a:endParaRPr>
          </a:p>
        </p:txBody>
      </p:sp>
      <p:pic>
        <p:nvPicPr>
          <p:cNvPr id="23" name="Picture 2"/>
          <p:cNvPicPr>
            <a:picLocks noChangeAspect="1" noChangeArrowheads="1"/>
          </p:cNvPicPr>
          <p:nvPr/>
        </p:nvPicPr>
        <p:blipFill>
          <a:blip r:embed="rId5" cstate="print"/>
          <a:srcRect/>
          <a:stretch>
            <a:fillRect/>
          </a:stretch>
        </p:blipFill>
        <p:spPr bwMode="auto">
          <a:xfrm>
            <a:off x="1333561" y="5165697"/>
            <a:ext cx="741363" cy="863600"/>
          </a:xfrm>
          <a:prstGeom prst="rect">
            <a:avLst/>
          </a:prstGeom>
          <a:noFill/>
          <a:ln w="9525">
            <a:noFill/>
            <a:miter lim="800000"/>
            <a:headEnd/>
            <a:tailEnd/>
          </a:ln>
        </p:spPr>
      </p:pic>
      <p:pic>
        <p:nvPicPr>
          <p:cNvPr id="24" name="Picture 15"/>
          <p:cNvPicPr>
            <a:picLocks noChangeAspect="1" noChangeArrowheads="1"/>
          </p:cNvPicPr>
          <p:nvPr/>
        </p:nvPicPr>
        <p:blipFill>
          <a:blip r:embed="rId6" cstate="print"/>
          <a:srcRect/>
          <a:stretch>
            <a:fillRect/>
          </a:stretch>
        </p:blipFill>
        <p:spPr bwMode="auto">
          <a:xfrm>
            <a:off x="2132074" y="5165697"/>
            <a:ext cx="741362" cy="863600"/>
          </a:xfrm>
          <a:prstGeom prst="rect">
            <a:avLst/>
          </a:prstGeom>
          <a:noFill/>
          <a:ln w="9525">
            <a:noFill/>
            <a:miter lim="800000"/>
            <a:headEnd/>
            <a:tailEnd/>
          </a:ln>
        </p:spPr>
      </p:pic>
      <p:sp>
        <p:nvSpPr>
          <p:cNvPr id="25" name="직사각형 24"/>
          <p:cNvSpPr/>
          <p:nvPr/>
        </p:nvSpPr>
        <p:spPr>
          <a:xfrm>
            <a:off x="3136961" y="4638647"/>
            <a:ext cx="1860550" cy="15113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ko-KR" altLang="en-US">
              <a:latin typeface="HY헤드라인M" pitchFamily="18" charset="-127"/>
              <a:ea typeface="HY헤드라인M" pitchFamily="18" charset="-127"/>
            </a:endParaRPr>
          </a:p>
        </p:txBody>
      </p:sp>
      <p:pic>
        <p:nvPicPr>
          <p:cNvPr id="26" name="Picture 2"/>
          <p:cNvPicPr>
            <a:picLocks noChangeAspect="1" noChangeArrowheads="1"/>
          </p:cNvPicPr>
          <p:nvPr/>
        </p:nvPicPr>
        <p:blipFill>
          <a:blip r:embed="rId7" cstate="print"/>
          <a:srcRect/>
          <a:stretch>
            <a:fillRect/>
          </a:stretch>
        </p:blipFill>
        <p:spPr bwMode="auto">
          <a:xfrm>
            <a:off x="3232211" y="4949797"/>
            <a:ext cx="1698625" cy="1152525"/>
          </a:xfrm>
          <a:prstGeom prst="rect">
            <a:avLst/>
          </a:prstGeom>
          <a:noFill/>
          <a:ln w="9525">
            <a:noFill/>
            <a:miter lim="800000"/>
            <a:headEnd/>
            <a:tailEnd/>
          </a:ln>
        </p:spPr>
      </p:pic>
      <p:sp>
        <p:nvSpPr>
          <p:cNvPr id="27" name="TextBox 26"/>
          <p:cNvSpPr txBox="1"/>
          <p:nvPr/>
        </p:nvSpPr>
        <p:spPr>
          <a:xfrm>
            <a:off x="3136961" y="4638647"/>
            <a:ext cx="1860550" cy="306388"/>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algn="ctr">
              <a:defRPr/>
            </a:pPr>
            <a:r>
              <a:rPr lang="en-US" altLang="ko-KR" sz="1400" dirty="0">
                <a:solidFill>
                  <a:schemeClr val="tx1"/>
                </a:solidFill>
                <a:latin typeface="HY헤드라인M" pitchFamily="18" charset="-127"/>
                <a:ea typeface="HY헤드라인M" pitchFamily="18" charset="-127"/>
              </a:rPr>
              <a:t>Eff. Loss Modeling</a:t>
            </a:r>
            <a:endParaRPr lang="ko-KR" altLang="en-US" sz="1400" dirty="0">
              <a:solidFill>
                <a:schemeClr val="tx1"/>
              </a:solidFill>
              <a:latin typeface="HY헤드라인M" pitchFamily="18" charset="-127"/>
              <a:ea typeface="HY헤드라인M" pitchFamily="18" charset="-127"/>
            </a:endParaRPr>
          </a:p>
        </p:txBody>
      </p:sp>
      <p:sp>
        <p:nvSpPr>
          <p:cNvPr id="28" name="오른쪽 화살표 27"/>
          <p:cNvSpPr/>
          <p:nvPr/>
        </p:nvSpPr>
        <p:spPr>
          <a:xfrm>
            <a:off x="2776599" y="2573310"/>
            <a:ext cx="288925" cy="792162"/>
          </a:xfrm>
          <a:prstGeom prst="rightArrow">
            <a:avLst>
              <a:gd name="adj1" fmla="val 50000"/>
              <a:gd name="adj2" fmla="val 51984"/>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ko-KR" altLang="en-US">
              <a:latin typeface="HY헤드라인M" pitchFamily="18" charset="-127"/>
              <a:ea typeface="HY헤드라인M" pitchFamily="18" charset="-127"/>
            </a:endParaRPr>
          </a:p>
        </p:txBody>
      </p:sp>
      <p:sp>
        <p:nvSpPr>
          <p:cNvPr id="29" name="오른쪽 화살표 28"/>
          <p:cNvSpPr/>
          <p:nvPr/>
        </p:nvSpPr>
        <p:spPr>
          <a:xfrm>
            <a:off x="2936936" y="5237135"/>
            <a:ext cx="292100" cy="792162"/>
          </a:xfrm>
          <a:prstGeom prst="rightArrow">
            <a:avLst>
              <a:gd name="adj1" fmla="val 50000"/>
              <a:gd name="adj2" fmla="val 51984"/>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ko-KR" altLang="en-US">
              <a:latin typeface="HY헤드라인M" pitchFamily="18" charset="-127"/>
              <a:ea typeface="HY헤드라인M" pitchFamily="18" charset="-127"/>
            </a:endParaRPr>
          </a:p>
        </p:txBody>
      </p:sp>
      <p:sp>
        <p:nvSpPr>
          <p:cNvPr id="30" name="TextBox 29"/>
          <p:cNvSpPr txBox="1"/>
          <p:nvPr/>
        </p:nvSpPr>
        <p:spPr>
          <a:xfrm>
            <a:off x="6792974" y="1420785"/>
            <a:ext cx="2325687" cy="307975"/>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algn="ctr">
              <a:defRPr/>
            </a:pPr>
            <a:r>
              <a:rPr lang="en-US" altLang="ko-KR" sz="1400" dirty="0">
                <a:solidFill>
                  <a:schemeClr val="tx1"/>
                </a:solidFill>
                <a:latin typeface="HY헤드라인M" pitchFamily="18" charset="-127"/>
                <a:ea typeface="HY헤드라인M" pitchFamily="18" charset="-127"/>
              </a:rPr>
              <a:t>Generation Profile</a:t>
            </a:r>
            <a:endParaRPr lang="ko-KR" altLang="en-US" sz="1400" dirty="0">
              <a:solidFill>
                <a:schemeClr val="tx1"/>
              </a:solidFill>
              <a:latin typeface="HY헤드라인M" pitchFamily="18" charset="-127"/>
              <a:ea typeface="HY헤드라인M" pitchFamily="18" charset="-127"/>
            </a:endParaRPr>
          </a:p>
        </p:txBody>
      </p:sp>
      <p:pic>
        <p:nvPicPr>
          <p:cNvPr id="31" name="Picture 62"/>
          <p:cNvPicPr>
            <a:picLocks noChangeAspect="1" noChangeArrowheads="1"/>
          </p:cNvPicPr>
          <p:nvPr/>
        </p:nvPicPr>
        <p:blipFill>
          <a:blip r:embed="rId4" cstate="print"/>
          <a:srcRect l="70299" t="10272" r="4726" b="69185"/>
          <a:stretch>
            <a:fillRect/>
          </a:stretch>
        </p:blipFill>
        <p:spPr bwMode="auto">
          <a:xfrm>
            <a:off x="7616886" y="3592485"/>
            <a:ext cx="1662113" cy="800100"/>
          </a:xfrm>
          <a:prstGeom prst="rect">
            <a:avLst/>
          </a:prstGeom>
          <a:noFill/>
          <a:ln w="9525">
            <a:noFill/>
            <a:miter lim="800000"/>
            <a:headEnd/>
            <a:tailEnd/>
          </a:ln>
        </p:spPr>
      </p:pic>
      <p:sp>
        <p:nvSpPr>
          <p:cNvPr id="32" name="TextBox 31"/>
          <p:cNvSpPr txBox="1"/>
          <p:nvPr/>
        </p:nvSpPr>
        <p:spPr>
          <a:xfrm>
            <a:off x="6526274" y="4589435"/>
            <a:ext cx="2392362" cy="307975"/>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algn="ctr">
              <a:defRPr/>
            </a:pPr>
            <a:r>
              <a:rPr lang="en-US" altLang="ko-KR" sz="1400" dirty="0">
                <a:solidFill>
                  <a:schemeClr val="tx1"/>
                </a:solidFill>
                <a:latin typeface="HY헤드라인M" pitchFamily="18" charset="-127"/>
                <a:ea typeface="HY헤드라인M" pitchFamily="18" charset="-127"/>
              </a:rPr>
              <a:t>System Design</a:t>
            </a:r>
            <a:endParaRPr lang="ko-KR" altLang="en-US" sz="1400" dirty="0">
              <a:solidFill>
                <a:schemeClr val="tx1"/>
              </a:solidFill>
              <a:latin typeface="HY헤드라인M" pitchFamily="18" charset="-127"/>
              <a:ea typeface="HY헤드라인M" pitchFamily="18" charset="-127"/>
            </a:endParaRPr>
          </a:p>
        </p:txBody>
      </p:sp>
      <p:sp>
        <p:nvSpPr>
          <p:cNvPr id="33" name="TextBox 36"/>
          <p:cNvSpPr txBox="1">
            <a:spLocks noChangeArrowheads="1"/>
          </p:cNvSpPr>
          <p:nvPr/>
        </p:nvSpPr>
        <p:spPr bwMode="auto">
          <a:xfrm>
            <a:off x="6527861" y="4995463"/>
            <a:ext cx="1396536" cy="1061829"/>
          </a:xfrm>
          <a:prstGeom prst="rect">
            <a:avLst/>
          </a:prstGeom>
          <a:noFill/>
          <a:ln w="9525">
            <a:noFill/>
            <a:miter lim="800000"/>
            <a:headEnd/>
            <a:tailEnd/>
          </a:ln>
        </p:spPr>
        <p:txBody>
          <a:bodyPr wrap="none">
            <a:spAutoFit/>
          </a:bodyPr>
          <a:lstStyle/>
          <a:p>
            <a:pPr marL="85725" indent="-85725">
              <a:buFont typeface="Arial" charset="0"/>
              <a:buChar char="•"/>
              <a:defRPr/>
            </a:pPr>
            <a:r>
              <a:rPr lang="en-US" altLang="ko-KR" sz="1050" dirty="0">
                <a:solidFill>
                  <a:schemeClr val="bg2"/>
                </a:solidFill>
                <a:latin typeface="HY헤드라인M" pitchFamily="18" charset="-127"/>
                <a:ea typeface="HY헤드라인M" pitchFamily="18" charset="-127"/>
              </a:rPr>
              <a:t>Capacity</a:t>
            </a:r>
          </a:p>
          <a:p>
            <a:pPr marL="85725" indent="-85725">
              <a:buFont typeface="Arial" charset="0"/>
              <a:buChar char="•"/>
              <a:defRPr/>
            </a:pPr>
            <a:r>
              <a:rPr lang="en-US" altLang="ko-KR" sz="1050" dirty="0">
                <a:solidFill>
                  <a:schemeClr val="bg2"/>
                </a:solidFill>
                <a:latin typeface="HY헤드라인M" pitchFamily="18" charset="-127"/>
                <a:ea typeface="HY헤드라인M" pitchFamily="18" charset="-127"/>
              </a:rPr>
              <a:t>Wiring</a:t>
            </a:r>
          </a:p>
          <a:p>
            <a:pPr marL="85725" indent="-85725">
              <a:buFont typeface="Arial" charset="0"/>
              <a:buChar char="•"/>
              <a:defRPr/>
            </a:pPr>
            <a:r>
              <a:rPr lang="en-US" altLang="ko-KR" sz="1050" dirty="0" err="1">
                <a:solidFill>
                  <a:schemeClr val="bg2"/>
                </a:solidFill>
                <a:latin typeface="HY헤드라인M" pitchFamily="18" charset="-127"/>
                <a:ea typeface="HY헤드라인M" pitchFamily="18" charset="-127"/>
              </a:rPr>
              <a:t>Renewables</a:t>
            </a:r>
            <a:endParaRPr lang="en-US" altLang="ko-KR" sz="1050" dirty="0">
              <a:solidFill>
                <a:schemeClr val="bg2"/>
              </a:solidFill>
              <a:latin typeface="HY헤드라인M" pitchFamily="18" charset="-127"/>
              <a:ea typeface="HY헤드라인M" pitchFamily="18" charset="-127"/>
            </a:endParaRPr>
          </a:p>
          <a:p>
            <a:pPr marL="85725" indent="-85725">
              <a:buFont typeface="Arial" charset="0"/>
              <a:buChar char="•"/>
              <a:defRPr/>
            </a:pPr>
            <a:r>
              <a:rPr lang="en-US" altLang="ko-KR" sz="1050" dirty="0">
                <a:solidFill>
                  <a:schemeClr val="bg2"/>
                </a:solidFill>
                <a:latin typeface="HY헤드라인M" pitchFamily="18" charset="-127"/>
                <a:ea typeface="HY헤드라인M" pitchFamily="18" charset="-127"/>
              </a:rPr>
              <a:t>System Structure</a:t>
            </a:r>
          </a:p>
          <a:p>
            <a:pPr marL="85725" indent="-85725">
              <a:buFont typeface="Arial" charset="0"/>
              <a:buChar char="•"/>
              <a:defRPr/>
            </a:pPr>
            <a:r>
              <a:rPr lang="en-US" altLang="ko-KR" sz="1050" dirty="0">
                <a:solidFill>
                  <a:schemeClr val="bg2"/>
                </a:solidFill>
                <a:latin typeface="HY헤드라인M" pitchFamily="18" charset="-127"/>
                <a:ea typeface="HY헤드라인M" pitchFamily="18" charset="-127"/>
              </a:rPr>
              <a:t>Analysis</a:t>
            </a:r>
          </a:p>
          <a:p>
            <a:pPr marL="85725" indent="-85725">
              <a:buFont typeface="Arial" charset="0"/>
              <a:buChar char="•"/>
              <a:defRPr/>
            </a:pPr>
            <a:r>
              <a:rPr lang="en-US" altLang="ko-KR" sz="1050" dirty="0">
                <a:solidFill>
                  <a:schemeClr val="bg2"/>
                </a:solidFill>
                <a:latin typeface="HY헤드라인M" pitchFamily="18" charset="-127"/>
                <a:ea typeface="HY헤드라인M" pitchFamily="18" charset="-127"/>
              </a:rPr>
              <a:t>DC technologies</a:t>
            </a:r>
          </a:p>
        </p:txBody>
      </p:sp>
      <p:sp>
        <p:nvSpPr>
          <p:cNvPr id="34" name="위로 굽은 화살표 33"/>
          <p:cNvSpPr/>
          <p:nvPr/>
        </p:nvSpPr>
        <p:spPr>
          <a:xfrm rot="5400000">
            <a:off x="5692042" y="4260029"/>
            <a:ext cx="936625" cy="731838"/>
          </a:xfrm>
          <a:prstGeom prst="bentUpArrow">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ko-KR" altLang="en-US">
              <a:latin typeface="HY헤드라인M" pitchFamily="18" charset="-127"/>
              <a:ea typeface="HY헤드라인M" pitchFamily="18" charset="-127"/>
            </a:endParaRPr>
          </a:p>
        </p:txBody>
      </p:sp>
      <p:sp>
        <p:nvSpPr>
          <p:cNvPr id="35" name="위로 굽은 화살표 34"/>
          <p:cNvSpPr/>
          <p:nvPr/>
        </p:nvSpPr>
        <p:spPr>
          <a:xfrm rot="10800000" flipV="1">
            <a:off x="6858061" y="3221010"/>
            <a:ext cx="466725" cy="504825"/>
          </a:xfrm>
          <a:prstGeom prst="bentUpArrow">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ko-KR" altLang="en-US">
              <a:latin typeface="HY헤드라인M" pitchFamily="18" charset="-127"/>
              <a:ea typeface="HY헤드라인M" pitchFamily="18" charset="-127"/>
            </a:endParaRPr>
          </a:p>
        </p:txBody>
      </p:sp>
      <p:sp>
        <p:nvSpPr>
          <p:cNvPr id="36" name="TextBox 35"/>
          <p:cNvSpPr txBox="1"/>
          <p:nvPr/>
        </p:nvSpPr>
        <p:spPr>
          <a:xfrm>
            <a:off x="7332724" y="3303560"/>
            <a:ext cx="2074862" cy="230187"/>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algn="ctr">
              <a:defRPr/>
            </a:pPr>
            <a:r>
              <a:rPr lang="en-US" altLang="ko-KR" sz="900" dirty="0">
                <a:solidFill>
                  <a:schemeClr val="tx1"/>
                </a:solidFill>
                <a:latin typeface="HY헤드라인M" pitchFamily="18" charset="-127"/>
                <a:ea typeface="HY헤드라인M" pitchFamily="18" charset="-127"/>
              </a:rPr>
              <a:t>Distributed Sources and Battery</a:t>
            </a:r>
            <a:endParaRPr lang="ko-KR" altLang="en-US" sz="900" dirty="0">
              <a:solidFill>
                <a:schemeClr val="tx1"/>
              </a:solidFill>
              <a:latin typeface="HY헤드라인M" pitchFamily="18" charset="-127"/>
              <a:ea typeface="HY헤드라인M" pitchFamily="18" charset="-127"/>
            </a:endParaRPr>
          </a:p>
        </p:txBody>
      </p:sp>
      <p:sp>
        <p:nvSpPr>
          <p:cNvPr id="37" name="TextBox 36"/>
          <p:cNvSpPr txBox="1"/>
          <p:nvPr/>
        </p:nvSpPr>
        <p:spPr>
          <a:xfrm>
            <a:off x="4797486" y="1852585"/>
            <a:ext cx="1795463" cy="646112"/>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algn="ctr">
              <a:defRPr/>
            </a:pPr>
            <a:r>
              <a:rPr lang="en-US" altLang="ko-KR" sz="1200" dirty="0">
                <a:solidFill>
                  <a:schemeClr val="tx1"/>
                </a:solidFill>
                <a:latin typeface="HY헤드라인M" pitchFamily="18" charset="-127"/>
                <a:ea typeface="HY헤드라인M" pitchFamily="18" charset="-127"/>
              </a:rPr>
              <a:t>Green Building System Design Software</a:t>
            </a:r>
            <a:endParaRPr lang="ko-KR" altLang="en-US" sz="1200" dirty="0">
              <a:solidFill>
                <a:schemeClr val="tx1"/>
              </a:solidFill>
              <a:latin typeface="HY헤드라인M" pitchFamily="18" charset="-127"/>
              <a:ea typeface="HY헤드라인M" pitchFamily="18" charset="-127"/>
            </a:endParaRPr>
          </a:p>
        </p:txBody>
      </p:sp>
      <p:pic>
        <p:nvPicPr>
          <p:cNvPr id="38" name="Picture 2"/>
          <p:cNvPicPr>
            <a:picLocks noChangeAspect="1" noChangeArrowheads="1"/>
          </p:cNvPicPr>
          <p:nvPr/>
        </p:nvPicPr>
        <p:blipFill>
          <a:blip r:embed="rId8" cstate="print"/>
          <a:srcRect l="59412" t="53342"/>
          <a:stretch>
            <a:fillRect/>
          </a:stretch>
        </p:blipFill>
        <p:spPr bwMode="auto">
          <a:xfrm>
            <a:off x="4833999" y="2501872"/>
            <a:ext cx="1728787" cy="1368425"/>
          </a:xfrm>
          <a:prstGeom prst="rect">
            <a:avLst/>
          </a:prstGeom>
          <a:noFill/>
          <a:ln w="9525">
            <a:noFill/>
            <a:miter lim="800000"/>
            <a:headEnd/>
            <a:tailEnd/>
          </a:ln>
        </p:spPr>
      </p:pic>
      <p:sp>
        <p:nvSpPr>
          <p:cNvPr id="39" name="오른쪽 화살표 38"/>
          <p:cNvSpPr/>
          <p:nvPr/>
        </p:nvSpPr>
        <p:spPr>
          <a:xfrm rot="10800000">
            <a:off x="6500874" y="2428847"/>
            <a:ext cx="292100" cy="792163"/>
          </a:xfrm>
          <a:prstGeom prst="rightArrow">
            <a:avLst>
              <a:gd name="adj1" fmla="val 50000"/>
              <a:gd name="adj2" fmla="val 51984"/>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ko-KR" altLang="en-US">
              <a:latin typeface="HY헤드라인M" pitchFamily="18" charset="-127"/>
              <a:ea typeface="HY헤드라인M" pitchFamily="18" charset="-127"/>
            </a:endParaRPr>
          </a:p>
        </p:txBody>
      </p:sp>
      <p:sp>
        <p:nvSpPr>
          <p:cNvPr id="40" name="오른쪽 화살표 39"/>
          <p:cNvSpPr/>
          <p:nvPr/>
        </p:nvSpPr>
        <p:spPr>
          <a:xfrm>
            <a:off x="4573649" y="2573310"/>
            <a:ext cx="290512" cy="792162"/>
          </a:xfrm>
          <a:prstGeom prst="rightArrow">
            <a:avLst>
              <a:gd name="adj1" fmla="val 50000"/>
              <a:gd name="adj2" fmla="val 51984"/>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ko-KR" altLang="en-US">
              <a:latin typeface="HY헤드라인M" pitchFamily="18" charset="-127"/>
              <a:ea typeface="HY헤드라인M" pitchFamily="18" charset="-127"/>
            </a:endParaRPr>
          </a:p>
        </p:txBody>
      </p:sp>
      <p:pic>
        <p:nvPicPr>
          <p:cNvPr id="41" name="Picture 2"/>
          <p:cNvPicPr>
            <a:picLocks noChangeAspect="1" noChangeArrowheads="1"/>
          </p:cNvPicPr>
          <p:nvPr/>
        </p:nvPicPr>
        <p:blipFill>
          <a:blip r:embed="rId9" cstate="print"/>
          <a:srcRect/>
          <a:stretch>
            <a:fillRect/>
          </a:stretch>
        </p:blipFill>
        <p:spPr bwMode="auto">
          <a:xfrm>
            <a:off x="614424" y="1925610"/>
            <a:ext cx="854075" cy="2376487"/>
          </a:xfrm>
          <a:prstGeom prst="rect">
            <a:avLst/>
          </a:prstGeom>
          <a:noFill/>
          <a:ln w="9525">
            <a:noFill/>
            <a:miter lim="800000"/>
            <a:headEnd/>
            <a:tailEnd/>
          </a:ln>
        </p:spPr>
      </p:pic>
      <p:pic>
        <p:nvPicPr>
          <p:cNvPr id="42" name="Picture 44"/>
          <p:cNvPicPr>
            <a:picLocks noChangeAspect="1" noChangeArrowheads="1"/>
          </p:cNvPicPr>
          <p:nvPr/>
        </p:nvPicPr>
        <p:blipFill>
          <a:blip r:embed="rId10" cstate="print"/>
          <a:srcRect/>
          <a:stretch>
            <a:fillRect/>
          </a:stretch>
        </p:blipFill>
        <p:spPr bwMode="auto">
          <a:xfrm>
            <a:off x="3105211" y="1982760"/>
            <a:ext cx="1387475" cy="1095375"/>
          </a:xfrm>
          <a:prstGeom prst="rect">
            <a:avLst/>
          </a:prstGeom>
          <a:noFill/>
          <a:ln w="9525">
            <a:noFill/>
            <a:miter lim="800000"/>
            <a:headEnd/>
            <a:tailEnd/>
          </a:ln>
        </p:spPr>
      </p:pic>
      <p:pic>
        <p:nvPicPr>
          <p:cNvPr id="43" name="Picture 45"/>
          <p:cNvPicPr>
            <a:picLocks noChangeAspect="1" noChangeArrowheads="1"/>
          </p:cNvPicPr>
          <p:nvPr/>
        </p:nvPicPr>
        <p:blipFill>
          <a:blip r:embed="rId11" cstate="print"/>
          <a:srcRect/>
          <a:stretch>
            <a:fillRect/>
          </a:stretch>
        </p:blipFill>
        <p:spPr bwMode="auto">
          <a:xfrm>
            <a:off x="3052824" y="3205135"/>
            <a:ext cx="1539875" cy="1096962"/>
          </a:xfrm>
          <a:prstGeom prst="rect">
            <a:avLst/>
          </a:prstGeom>
          <a:noFill/>
          <a:ln w="9525">
            <a:noFill/>
            <a:miter lim="800000"/>
            <a:headEnd/>
            <a:tailEnd/>
          </a:ln>
        </p:spPr>
      </p:pic>
      <p:pic>
        <p:nvPicPr>
          <p:cNvPr id="44" name="Picture 46"/>
          <p:cNvPicPr>
            <a:picLocks noChangeAspect="1" noChangeArrowheads="1"/>
          </p:cNvPicPr>
          <p:nvPr/>
        </p:nvPicPr>
        <p:blipFill>
          <a:blip r:embed="rId12" cstate="print"/>
          <a:srcRect/>
          <a:stretch>
            <a:fillRect/>
          </a:stretch>
        </p:blipFill>
        <p:spPr bwMode="auto">
          <a:xfrm>
            <a:off x="6839011" y="1773210"/>
            <a:ext cx="2232025" cy="1400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452" y="179929"/>
            <a:ext cx="5413663" cy="584775"/>
          </a:xfrm>
          <a:prstGeom prst="rect">
            <a:avLst/>
          </a:prstGeom>
          <a:noFill/>
        </p:spPr>
        <p:txBody>
          <a:bodyPr wrap="none" rtlCol="0">
            <a:spAutoFit/>
          </a:bodyPr>
          <a:lstStyle/>
          <a:p>
            <a:pPr algn="ctr"/>
            <a:r>
              <a:rPr lang="en-US" altLang="ko-KR" sz="3200" dirty="0" smtClean="0">
                <a:latin typeface="HY헤드라인M" pitchFamily="18" charset="-127"/>
                <a:ea typeface="HY헤드라인M" pitchFamily="18" charset="-127"/>
              </a:rPr>
              <a:t>DC System Model &amp; Design</a:t>
            </a:r>
            <a:endParaRPr lang="ko-KR" altLang="en-US" sz="1800" dirty="0">
              <a:latin typeface="HY헤드라인M" pitchFamily="18" charset="-127"/>
              <a:ea typeface="HY헤드라인M" pitchFamily="18" charset="-127"/>
            </a:endParaRPr>
          </a:p>
        </p:txBody>
      </p:sp>
      <p:sp>
        <p:nvSpPr>
          <p:cNvPr id="15" name="TextBox 14"/>
          <p:cNvSpPr txBox="1">
            <a:spLocks noChangeArrowheads="1"/>
          </p:cNvSpPr>
          <p:nvPr/>
        </p:nvSpPr>
        <p:spPr bwMode="auto">
          <a:xfrm>
            <a:off x="200471" y="872716"/>
            <a:ext cx="7162387" cy="424412"/>
          </a:xfrm>
          <a:prstGeom prst="rect">
            <a:avLst/>
          </a:prstGeom>
          <a:solidFill>
            <a:schemeClr val="tx1"/>
          </a:solidFill>
          <a:ln w="9525">
            <a:noFill/>
            <a:miter lim="800000"/>
            <a:headEnd/>
            <a:tailEnd/>
          </a:ln>
        </p:spPr>
        <p:txBody>
          <a:bodyPr wrap="square">
            <a:spAutoFit/>
          </a:bodyPr>
          <a:lstStyle/>
          <a:p>
            <a:pPr>
              <a:lnSpc>
                <a:spcPct val="125000"/>
              </a:lnSpc>
              <a:buFont typeface="Arial" pitchFamily="34" charset="0"/>
              <a:buChar char="•"/>
            </a:pPr>
            <a:r>
              <a:rPr lang="en-US" altLang="ko-KR" b="1" dirty="0" smtClean="0">
                <a:solidFill>
                  <a:schemeClr val="bg2"/>
                </a:solidFill>
                <a:latin typeface="HY헤드라인M" pitchFamily="18" charset="-127"/>
                <a:ea typeface="HY헤드라인M" pitchFamily="18" charset="-127"/>
              </a:rPr>
              <a:t> Component Modeling – Power Converter</a:t>
            </a:r>
          </a:p>
        </p:txBody>
      </p:sp>
      <p:pic>
        <p:nvPicPr>
          <p:cNvPr id="4"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42976" y="1664805"/>
            <a:ext cx="7880402" cy="4572508"/>
          </a:xfrm>
          <a:prstGeom prst="rect">
            <a:avLst/>
          </a:prstGeom>
          <a:noFill/>
          <a:ln w="9525">
            <a:noFill/>
            <a:miter lim="800000"/>
            <a:headEnd/>
            <a:tailEnd/>
          </a:ln>
        </p:spPr>
      </p:pic>
      <p:sp>
        <p:nvSpPr>
          <p:cNvPr id="5" name="Text Box 11"/>
          <p:cNvSpPr txBox="1">
            <a:spLocks noChangeArrowheads="1"/>
          </p:cNvSpPr>
          <p:nvPr/>
        </p:nvSpPr>
        <p:spPr bwMode="auto">
          <a:xfrm>
            <a:off x="218765" y="1274733"/>
            <a:ext cx="9018711" cy="701474"/>
          </a:xfrm>
          <a:prstGeom prst="rect">
            <a:avLst/>
          </a:prstGeom>
          <a:noFill/>
          <a:ln w="9525">
            <a:noFill/>
            <a:miter lim="800000"/>
            <a:headEnd/>
            <a:tailEnd/>
          </a:ln>
        </p:spPr>
        <p:txBody>
          <a:bodyPr wrap="square">
            <a:spAutoFit/>
          </a:bodyPr>
          <a:lstStyle/>
          <a:p>
            <a:pPr marL="177800" indent="-177800" eaLnBrk="0" hangingPunct="0">
              <a:lnSpc>
                <a:spcPct val="150000"/>
              </a:lnSpc>
              <a:buSzPct val="100000"/>
              <a:buFont typeface="Arial" charset="0"/>
              <a:buChar char="•"/>
            </a:pPr>
            <a:r>
              <a:rPr lang="en-US" altLang="ko-KR" sz="1400" dirty="0" smtClean="0">
                <a:solidFill>
                  <a:schemeClr val="bg2"/>
                </a:solidFill>
                <a:latin typeface="HY헤드라인M" pitchFamily="18" charset="-127"/>
                <a:ea typeface="HY헤드라인M" pitchFamily="18" charset="-127"/>
                <a:cs typeface="Arial Unicode MS" pitchFamily="50" charset="-127"/>
              </a:rPr>
              <a:t>Input Parameter: Input Voltage &amp; Load Current</a:t>
            </a:r>
          </a:p>
          <a:p>
            <a:pPr marL="177800" indent="-177800" eaLnBrk="0" hangingPunct="0">
              <a:lnSpc>
                <a:spcPct val="150000"/>
              </a:lnSpc>
              <a:buSzPct val="100000"/>
              <a:buFont typeface="Arial" charset="0"/>
              <a:buChar char="•"/>
            </a:pPr>
            <a:r>
              <a:rPr lang="en-US" altLang="ko-KR" sz="1400" dirty="0" smtClean="0">
                <a:solidFill>
                  <a:schemeClr val="bg2"/>
                </a:solidFill>
                <a:latin typeface="HY헤드라인M" pitchFamily="18" charset="-127"/>
                <a:ea typeface="HY헤드라인M" pitchFamily="18" charset="-127"/>
                <a:cs typeface="Arial Unicode MS" pitchFamily="50" charset="-127"/>
              </a:rPr>
              <a:t>Output Parameter: Efficiency of Power Converter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452" y="179929"/>
            <a:ext cx="5413663" cy="584775"/>
          </a:xfrm>
          <a:prstGeom prst="rect">
            <a:avLst/>
          </a:prstGeom>
          <a:noFill/>
        </p:spPr>
        <p:txBody>
          <a:bodyPr wrap="none" rtlCol="0">
            <a:spAutoFit/>
          </a:bodyPr>
          <a:lstStyle/>
          <a:p>
            <a:pPr algn="ctr"/>
            <a:r>
              <a:rPr lang="en-US" altLang="ko-KR" sz="3200" dirty="0" smtClean="0">
                <a:latin typeface="HY헤드라인M" pitchFamily="18" charset="-127"/>
                <a:ea typeface="HY헤드라인M" pitchFamily="18" charset="-127"/>
              </a:rPr>
              <a:t>DC System Model &amp; Design</a:t>
            </a:r>
            <a:endParaRPr lang="ko-KR" altLang="en-US" sz="1800" dirty="0">
              <a:latin typeface="HY헤드라인M" pitchFamily="18" charset="-127"/>
              <a:ea typeface="HY헤드라인M" pitchFamily="18" charset="-127"/>
            </a:endParaRPr>
          </a:p>
        </p:txBody>
      </p:sp>
      <p:sp>
        <p:nvSpPr>
          <p:cNvPr id="15" name="TextBox 14"/>
          <p:cNvSpPr txBox="1">
            <a:spLocks noChangeArrowheads="1"/>
          </p:cNvSpPr>
          <p:nvPr/>
        </p:nvSpPr>
        <p:spPr bwMode="auto">
          <a:xfrm>
            <a:off x="200471" y="872716"/>
            <a:ext cx="7162387" cy="477054"/>
          </a:xfrm>
          <a:prstGeom prst="rect">
            <a:avLst/>
          </a:prstGeom>
          <a:solidFill>
            <a:schemeClr val="tx1"/>
          </a:solidFill>
          <a:ln w="9525">
            <a:noFill/>
            <a:miter lim="800000"/>
            <a:headEnd/>
            <a:tailEnd/>
          </a:ln>
        </p:spPr>
        <p:txBody>
          <a:bodyPr wrap="square">
            <a:spAutoFit/>
          </a:bodyPr>
          <a:lstStyle/>
          <a:p>
            <a:pPr>
              <a:lnSpc>
                <a:spcPct val="125000"/>
              </a:lnSpc>
              <a:buFont typeface="Arial" pitchFamily="34" charset="0"/>
              <a:buChar char="•"/>
            </a:pPr>
            <a:r>
              <a:rPr lang="en-US" altLang="ko-KR" b="1" dirty="0" smtClean="0">
                <a:solidFill>
                  <a:schemeClr val="bg2"/>
                </a:solidFill>
                <a:latin typeface="HY헤드라인M" pitchFamily="18" charset="-127"/>
                <a:ea typeface="HY헤드라인M" pitchFamily="18" charset="-127"/>
              </a:rPr>
              <a:t> Component Modeling – Circuit Breaker, Line Drop</a:t>
            </a:r>
          </a:p>
        </p:txBody>
      </p:sp>
      <p:grpSp>
        <p:nvGrpSpPr>
          <p:cNvPr id="14" name="그룹 13"/>
          <p:cNvGrpSpPr/>
          <p:nvPr/>
        </p:nvGrpSpPr>
        <p:grpSpPr>
          <a:xfrm>
            <a:off x="1280593" y="1304764"/>
            <a:ext cx="7668852" cy="4932548"/>
            <a:chOff x="898525" y="1365627"/>
            <a:chExt cx="8034392" cy="5020927"/>
          </a:xfrm>
        </p:grpSpPr>
        <p:pic>
          <p:nvPicPr>
            <p:cNvPr id="4"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98525" y="1365627"/>
              <a:ext cx="8034392" cy="4947900"/>
            </a:xfrm>
            <a:prstGeom prst="rect">
              <a:avLst/>
            </a:prstGeom>
            <a:noFill/>
            <a:ln w="9525">
              <a:noFill/>
              <a:miter lim="800000"/>
              <a:headEnd/>
              <a:tailEnd/>
            </a:ln>
          </p:spPr>
        </p:pic>
        <p:grpSp>
          <p:nvGrpSpPr>
            <p:cNvPr id="9" name="그룹 74"/>
            <p:cNvGrpSpPr>
              <a:grpSpLocks/>
            </p:cNvGrpSpPr>
            <p:nvPr/>
          </p:nvGrpSpPr>
          <p:grpSpPr bwMode="auto">
            <a:xfrm>
              <a:off x="936570" y="4232286"/>
              <a:ext cx="2738475" cy="2154268"/>
              <a:chOff x="5572132" y="2178418"/>
              <a:chExt cx="2571768" cy="2131983"/>
            </a:xfrm>
            <a:solidFill>
              <a:schemeClr val="tx1"/>
            </a:solidFill>
          </p:grpSpPr>
          <p:pic>
            <p:nvPicPr>
              <p:cNvPr id="10" name="Picture 3"/>
              <p:cNvPicPr>
                <a:picLocks noChangeAspect="1" noChangeArrowheads="1"/>
              </p:cNvPicPr>
              <p:nvPr/>
            </p:nvPicPr>
            <p:blipFill>
              <a:blip r:embed="rId4" cstate="print">
                <a:clrChange>
                  <a:clrFrom>
                    <a:srgbClr val="CCCCCC"/>
                  </a:clrFrom>
                  <a:clrTo>
                    <a:srgbClr val="CCCCCC">
                      <a:alpha val="0"/>
                    </a:srgbClr>
                  </a:clrTo>
                </a:clrChange>
              </a:blip>
              <a:srcRect l="5730" t="20473" r="9634" b="4231"/>
              <a:stretch>
                <a:fillRect/>
              </a:stretch>
            </p:blipFill>
            <p:spPr bwMode="auto">
              <a:xfrm>
                <a:off x="5572132" y="2292552"/>
                <a:ext cx="2571768" cy="2017849"/>
              </a:xfrm>
              <a:prstGeom prst="rect">
                <a:avLst/>
              </a:prstGeom>
              <a:grpFill/>
              <a:ln w="9525">
                <a:noFill/>
                <a:miter lim="800000"/>
                <a:headEnd/>
                <a:tailEnd/>
              </a:ln>
            </p:spPr>
          </p:pic>
          <p:cxnSp>
            <p:nvCxnSpPr>
              <p:cNvPr id="12" name="직선 화살표 연결선 72"/>
              <p:cNvCxnSpPr>
                <a:cxnSpLocks noChangeShapeType="1"/>
              </p:cNvCxnSpPr>
              <p:nvPr/>
            </p:nvCxnSpPr>
            <p:spPr bwMode="auto">
              <a:xfrm rot="5400000">
                <a:off x="6250793" y="2464587"/>
                <a:ext cx="214314" cy="142876"/>
              </a:xfrm>
              <a:prstGeom prst="straightConnector1">
                <a:avLst/>
              </a:prstGeom>
              <a:grpFill/>
              <a:ln w="9525" algn="ctr">
                <a:solidFill>
                  <a:srgbClr val="000000"/>
                </a:solidFill>
                <a:round/>
                <a:headEnd/>
                <a:tailEnd type="arrow" w="med" len="med"/>
              </a:ln>
            </p:spPr>
          </p:cxnSp>
          <p:sp>
            <p:nvSpPr>
              <p:cNvPr id="13" name="TextBox 73"/>
              <p:cNvSpPr txBox="1">
                <a:spLocks noChangeArrowheads="1"/>
              </p:cNvSpPr>
              <p:nvPr/>
            </p:nvSpPr>
            <p:spPr bwMode="auto">
              <a:xfrm>
                <a:off x="5709293" y="2178418"/>
                <a:ext cx="1200158" cy="213215"/>
              </a:xfrm>
              <a:prstGeom prst="rect">
                <a:avLst/>
              </a:prstGeom>
              <a:grp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800" b="0" i="0" u="none" strike="noStrike" kern="0" cap="none" spc="0" normalizeH="0" baseline="0" noProof="0" dirty="0" smtClean="0">
                    <a:ln>
                      <a:noFill/>
                    </a:ln>
                    <a:solidFill>
                      <a:sysClr val="windowText" lastClr="000000"/>
                    </a:solidFill>
                    <a:effectLst/>
                    <a:uLnTx/>
                    <a:uFillTx/>
                  </a:rPr>
                  <a:t>Voltage drop -2</a:t>
                </a:r>
                <a:r>
                  <a:rPr kumimoji="0" lang="en-US" altLang="ko-KR" sz="800" b="0" i="0" u="none" strike="noStrike" kern="0" cap="none" spc="0" normalizeH="0" baseline="0" noProof="0" dirty="0">
                    <a:ln>
                      <a:noFill/>
                    </a:ln>
                    <a:solidFill>
                      <a:sysClr val="windowText" lastClr="000000"/>
                    </a:solidFill>
                    <a:effectLst/>
                    <a:uLnTx/>
                    <a:uFillTx/>
                  </a:rPr>
                  <a:t>% </a:t>
                </a:r>
                <a:r>
                  <a:rPr kumimoji="0" lang="en-US" altLang="ko-KR" sz="800" b="0" i="0" u="none" strike="noStrike" kern="0" cap="none" spc="0" normalizeH="0" baseline="0" noProof="0" dirty="0" smtClean="0">
                    <a:ln>
                      <a:noFill/>
                    </a:ln>
                    <a:solidFill>
                      <a:sysClr val="windowText" lastClr="000000"/>
                    </a:solidFill>
                    <a:effectLst/>
                    <a:uLnTx/>
                    <a:uFillTx/>
                  </a:rPr>
                  <a:t>(limit)</a:t>
                </a:r>
                <a:endParaRPr kumimoji="0" lang="ko-KR" altLang="en-US" sz="800" b="0" i="0" u="none" strike="noStrike" kern="0" cap="none" spc="0" normalizeH="0" baseline="0" noProof="0" dirty="0">
                  <a:ln>
                    <a:noFill/>
                  </a:ln>
                  <a:solidFill>
                    <a:sysClr val="windowText" lastClr="000000"/>
                  </a:solidFill>
                  <a:effectLst/>
                  <a:uLnTx/>
                  <a:uFillTx/>
                </a:endParaRPr>
              </a:p>
            </p:txBody>
          </p:sp>
        </p:gr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452" y="179929"/>
            <a:ext cx="5413663" cy="584775"/>
          </a:xfrm>
          <a:prstGeom prst="rect">
            <a:avLst/>
          </a:prstGeom>
          <a:noFill/>
        </p:spPr>
        <p:txBody>
          <a:bodyPr wrap="none" rtlCol="0">
            <a:spAutoFit/>
          </a:bodyPr>
          <a:lstStyle/>
          <a:p>
            <a:pPr algn="ctr"/>
            <a:r>
              <a:rPr lang="en-US" altLang="ko-KR" sz="3200" dirty="0" smtClean="0">
                <a:latin typeface="HY헤드라인M" pitchFamily="18" charset="-127"/>
                <a:ea typeface="HY헤드라인M" pitchFamily="18" charset="-127"/>
              </a:rPr>
              <a:t>DC System Model &amp; Design</a:t>
            </a:r>
            <a:endParaRPr lang="ko-KR" altLang="en-US" sz="1800" dirty="0">
              <a:latin typeface="HY헤드라인M" pitchFamily="18" charset="-127"/>
              <a:ea typeface="HY헤드라인M" pitchFamily="18" charset="-127"/>
            </a:endParaRPr>
          </a:p>
        </p:txBody>
      </p:sp>
      <p:sp>
        <p:nvSpPr>
          <p:cNvPr id="15" name="TextBox 14"/>
          <p:cNvSpPr txBox="1">
            <a:spLocks noChangeArrowheads="1"/>
          </p:cNvSpPr>
          <p:nvPr/>
        </p:nvSpPr>
        <p:spPr bwMode="auto">
          <a:xfrm>
            <a:off x="200471" y="872716"/>
            <a:ext cx="7162387" cy="477054"/>
          </a:xfrm>
          <a:prstGeom prst="rect">
            <a:avLst/>
          </a:prstGeom>
          <a:solidFill>
            <a:schemeClr val="tx1"/>
          </a:solidFill>
          <a:ln w="9525">
            <a:noFill/>
            <a:miter lim="800000"/>
            <a:headEnd/>
            <a:tailEnd/>
          </a:ln>
        </p:spPr>
        <p:txBody>
          <a:bodyPr wrap="square">
            <a:spAutoFit/>
          </a:bodyPr>
          <a:lstStyle/>
          <a:p>
            <a:pPr>
              <a:lnSpc>
                <a:spcPct val="125000"/>
              </a:lnSpc>
              <a:buFont typeface="Arial" pitchFamily="34" charset="0"/>
              <a:buChar char="•"/>
            </a:pPr>
            <a:r>
              <a:rPr lang="en-US" altLang="ko-KR" b="1" dirty="0" smtClean="0">
                <a:solidFill>
                  <a:schemeClr val="bg2"/>
                </a:solidFill>
                <a:latin typeface="HY헤드라인M" pitchFamily="18" charset="-127"/>
                <a:ea typeface="HY헤드라인M" pitchFamily="18" charset="-127"/>
              </a:rPr>
              <a:t> Power Consumption Scenario</a:t>
            </a:r>
          </a:p>
        </p:txBody>
      </p:sp>
      <p:pic>
        <p:nvPicPr>
          <p:cNvPr id="34818" name="Picture 2"/>
          <p:cNvPicPr>
            <a:picLocks noChangeAspect="1" noChangeArrowheads="1"/>
          </p:cNvPicPr>
          <p:nvPr/>
        </p:nvPicPr>
        <p:blipFill>
          <a:blip r:embed="rId3" cstate="print"/>
          <a:srcRect/>
          <a:stretch>
            <a:fillRect/>
          </a:stretch>
        </p:blipFill>
        <p:spPr bwMode="auto">
          <a:xfrm>
            <a:off x="704528" y="2059186"/>
            <a:ext cx="4387735" cy="2701962"/>
          </a:xfrm>
          <a:prstGeom prst="rect">
            <a:avLst/>
          </a:prstGeom>
          <a:noFill/>
          <a:ln w="9525">
            <a:noFill/>
            <a:miter lim="800000"/>
            <a:headEnd/>
            <a:tailEnd/>
          </a:ln>
          <a:effectLst/>
        </p:spPr>
      </p:pic>
      <p:sp>
        <p:nvSpPr>
          <p:cNvPr id="6" name="Text Box 11"/>
          <p:cNvSpPr txBox="1">
            <a:spLocks noChangeArrowheads="1"/>
          </p:cNvSpPr>
          <p:nvPr/>
        </p:nvSpPr>
        <p:spPr bwMode="auto">
          <a:xfrm>
            <a:off x="200472" y="1268760"/>
            <a:ext cx="9018711" cy="697179"/>
          </a:xfrm>
          <a:prstGeom prst="rect">
            <a:avLst/>
          </a:prstGeom>
          <a:noFill/>
          <a:ln w="9525">
            <a:noFill/>
            <a:miter lim="800000"/>
            <a:headEnd/>
            <a:tailEnd/>
          </a:ln>
        </p:spPr>
        <p:txBody>
          <a:bodyPr wrap="square">
            <a:spAutoFit/>
          </a:bodyPr>
          <a:lstStyle/>
          <a:p>
            <a:pPr marL="177800" indent="-177800" eaLnBrk="0" hangingPunct="0">
              <a:lnSpc>
                <a:spcPct val="150000"/>
              </a:lnSpc>
              <a:buSzPct val="100000"/>
              <a:buFont typeface="Arial" charset="0"/>
              <a:buChar char="•"/>
            </a:pPr>
            <a:r>
              <a:rPr lang="en-US" altLang="ko-KR" sz="1400" dirty="0" smtClean="0">
                <a:solidFill>
                  <a:schemeClr val="bg2"/>
                </a:solidFill>
                <a:latin typeface="HY헤드라인M" pitchFamily="18" charset="-127"/>
                <a:ea typeface="HY헤드라인M" pitchFamily="18" charset="-127"/>
                <a:cs typeface="Arial Unicode MS" pitchFamily="50" charset="-127"/>
              </a:rPr>
              <a:t>Statistics-based (4,000 households included)</a:t>
            </a:r>
          </a:p>
          <a:p>
            <a:pPr marL="177800" indent="-177800" eaLnBrk="0" hangingPunct="0">
              <a:lnSpc>
                <a:spcPct val="150000"/>
              </a:lnSpc>
              <a:buSzPct val="100000"/>
              <a:buFont typeface="Arial" charset="0"/>
              <a:buChar char="•"/>
            </a:pPr>
            <a:r>
              <a:rPr lang="en-US" altLang="ko-KR" sz="1400" dirty="0" smtClean="0">
                <a:solidFill>
                  <a:schemeClr val="bg2"/>
                </a:solidFill>
                <a:latin typeface="HY헤드라인M" pitchFamily="18" charset="-127"/>
                <a:ea typeface="HY헤드라인M" pitchFamily="18" charset="-127"/>
                <a:cs typeface="Arial Unicode MS" pitchFamily="50" charset="-127"/>
              </a:rPr>
              <a:t>Timing determination based on probability of usage</a:t>
            </a:r>
          </a:p>
        </p:txBody>
      </p:sp>
      <p:graphicFrame>
        <p:nvGraphicFramePr>
          <p:cNvPr id="9" name="표 8"/>
          <p:cNvGraphicFramePr>
            <a:graphicFrameLocks noGrp="1"/>
          </p:cNvGraphicFramePr>
          <p:nvPr/>
        </p:nvGraphicFramePr>
        <p:xfrm>
          <a:off x="1784648" y="5480836"/>
          <a:ext cx="6696744" cy="792480"/>
        </p:xfrm>
        <a:graphic>
          <a:graphicData uri="http://schemas.openxmlformats.org/drawingml/2006/table">
            <a:tbl>
              <a:tblPr firstRow="1" bandRow="1"/>
              <a:tblGrid>
                <a:gridCol w="1188132"/>
                <a:gridCol w="1044116"/>
                <a:gridCol w="1116124"/>
                <a:gridCol w="1116124"/>
                <a:gridCol w="1116124"/>
                <a:gridCol w="1116124"/>
              </a:tblGrid>
              <a:tr h="324036">
                <a:tc>
                  <a:txBody>
                    <a:bodyPr/>
                    <a:lstStyle>
                      <a:defPPr>
                        <a:defRPr lang="ko-KR"/>
                      </a:defPPr>
                      <a:lvl1pPr marL="0" algn="l" defTabSz="914400" rtl="0" eaLnBrk="1" latinLnBrk="1" hangingPunct="1">
                        <a:defRPr sz="1800" b="1" kern="1200">
                          <a:solidFill>
                            <a:schemeClr val="dk1"/>
                          </a:solidFill>
                          <a:latin typeface="Arial"/>
                        </a:defRPr>
                      </a:lvl1pPr>
                      <a:lvl2pPr marL="457200" algn="l" defTabSz="914400" rtl="0" eaLnBrk="1" latinLnBrk="1" hangingPunct="1">
                        <a:defRPr sz="1800" b="1" kern="1200">
                          <a:solidFill>
                            <a:schemeClr val="dk1"/>
                          </a:solidFill>
                          <a:latin typeface="Arial"/>
                        </a:defRPr>
                      </a:lvl2pPr>
                      <a:lvl3pPr marL="914400" algn="l" defTabSz="914400" rtl="0" eaLnBrk="1" latinLnBrk="1" hangingPunct="1">
                        <a:defRPr sz="1800" b="1" kern="1200">
                          <a:solidFill>
                            <a:schemeClr val="dk1"/>
                          </a:solidFill>
                          <a:latin typeface="Arial"/>
                        </a:defRPr>
                      </a:lvl3pPr>
                      <a:lvl4pPr marL="1371600" algn="l" defTabSz="914400" rtl="0" eaLnBrk="1" latinLnBrk="1" hangingPunct="1">
                        <a:defRPr sz="1800" b="1" kern="1200">
                          <a:solidFill>
                            <a:schemeClr val="dk1"/>
                          </a:solidFill>
                          <a:latin typeface="Arial"/>
                        </a:defRPr>
                      </a:lvl4pPr>
                      <a:lvl5pPr marL="1828800" algn="l" defTabSz="914400" rtl="0" eaLnBrk="1" latinLnBrk="1" hangingPunct="1">
                        <a:defRPr sz="1800" b="1" kern="1200">
                          <a:solidFill>
                            <a:schemeClr val="dk1"/>
                          </a:solidFill>
                          <a:latin typeface="Arial"/>
                        </a:defRPr>
                      </a:lvl5pPr>
                      <a:lvl6pPr marL="2286000" algn="l" defTabSz="914400" rtl="0" eaLnBrk="1" latinLnBrk="1" hangingPunct="1">
                        <a:defRPr sz="1800" b="1" kern="1200">
                          <a:solidFill>
                            <a:schemeClr val="dk1"/>
                          </a:solidFill>
                          <a:latin typeface="Arial"/>
                        </a:defRPr>
                      </a:lvl6pPr>
                      <a:lvl7pPr marL="2743200" algn="l" defTabSz="914400" rtl="0" eaLnBrk="1" latinLnBrk="1" hangingPunct="1">
                        <a:defRPr sz="1800" b="1" kern="1200">
                          <a:solidFill>
                            <a:schemeClr val="dk1"/>
                          </a:solidFill>
                          <a:latin typeface="Arial"/>
                        </a:defRPr>
                      </a:lvl7pPr>
                      <a:lvl8pPr marL="3200400" algn="l" defTabSz="914400" rtl="0" eaLnBrk="1" latinLnBrk="1" hangingPunct="1">
                        <a:defRPr sz="1800" b="1" kern="1200">
                          <a:solidFill>
                            <a:schemeClr val="dk1"/>
                          </a:solidFill>
                          <a:latin typeface="Arial"/>
                        </a:defRPr>
                      </a:lvl8pPr>
                      <a:lvl9pPr marL="3657600" algn="l" defTabSz="914400" rtl="0" eaLnBrk="1" latinLnBrk="1" hangingPunct="1">
                        <a:defRPr sz="1800" b="1" kern="1200">
                          <a:solidFill>
                            <a:schemeClr val="dk1"/>
                          </a:solidFill>
                          <a:latin typeface="Arial"/>
                        </a:defRPr>
                      </a:lvl9pPr>
                    </a:lstStyle>
                    <a:p>
                      <a:pPr algn="ctr" latinLnBrk="1"/>
                      <a:endParaRPr lang="ko-KR" altLang="en-US" sz="1100" dirty="0"/>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000000">
                        <a:tint val="20000"/>
                      </a:srgbClr>
                    </a:solidFill>
                  </a:tcPr>
                </a:tc>
                <a:tc>
                  <a:txBody>
                    <a:bodyPr/>
                    <a:lstStyle>
                      <a:defPPr>
                        <a:defRPr lang="ko-KR"/>
                      </a:defPPr>
                      <a:lvl1pPr marL="0" algn="l" defTabSz="914400" rtl="0" eaLnBrk="1" latinLnBrk="1" hangingPunct="1">
                        <a:defRPr sz="1800" b="1" kern="1200">
                          <a:solidFill>
                            <a:schemeClr val="dk1"/>
                          </a:solidFill>
                          <a:latin typeface="Arial"/>
                        </a:defRPr>
                      </a:lvl1pPr>
                      <a:lvl2pPr marL="457200" algn="l" defTabSz="914400" rtl="0" eaLnBrk="1" latinLnBrk="1" hangingPunct="1">
                        <a:defRPr sz="1800" b="1" kern="1200">
                          <a:solidFill>
                            <a:schemeClr val="dk1"/>
                          </a:solidFill>
                          <a:latin typeface="Arial"/>
                        </a:defRPr>
                      </a:lvl2pPr>
                      <a:lvl3pPr marL="914400" algn="l" defTabSz="914400" rtl="0" eaLnBrk="1" latinLnBrk="1" hangingPunct="1">
                        <a:defRPr sz="1800" b="1" kern="1200">
                          <a:solidFill>
                            <a:schemeClr val="dk1"/>
                          </a:solidFill>
                          <a:latin typeface="Arial"/>
                        </a:defRPr>
                      </a:lvl3pPr>
                      <a:lvl4pPr marL="1371600" algn="l" defTabSz="914400" rtl="0" eaLnBrk="1" latinLnBrk="1" hangingPunct="1">
                        <a:defRPr sz="1800" b="1" kern="1200">
                          <a:solidFill>
                            <a:schemeClr val="dk1"/>
                          </a:solidFill>
                          <a:latin typeface="Arial"/>
                        </a:defRPr>
                      </a:lvl4pPr>
                      <a:lvl5pPr marL="1828800" algn="l" defTabSz="914400" rtl="0" eaLnBrk="1" latinLnBrk="1" hangingPunct="1">
                        <a:defRPr sz="1800" b="1" kern="1200">
                          <a:solidFill>
                            <a:schemeClr val="dk1"/>
                          </a:solidFill>
                          <a:latin typeface="Arial"/>
                        </a:defRPr>
                      </a:lvl5pPr>
                      <a:lvl6pPr marL="2286000" algn="l" defTabSz="914400" rtl="0" eaLnBrk="1" latinLnBrk="1" hangingPunct="1">
                        <a:defRPr sz="1800" b="1" kern="1200">
                          <a:solidFill>
                            <a:schemeClr val="dk1"/>
                          </a:solidFill>
                          <a:latin typeface="Arial"/>
                        </a:defRPr>
                      </a:lvl6pPr>
                      <a:lvl7pPr marL="2743200" algn="l" defTabSz="914400" rtl="0" eaLnBrk="1" latinLnBrk="1" hangingPunct="1">
                        <a:defRPr sz="1800" b="1" kern="1200">
                          <a:solidFill>
                            <a:schemeClr val="dk1"/>
                          </a:solidFill>
                          <a:latin typeface="Arial"/>
                        </a:defRPr>
                      </a:lvl7pPr>
                      <a:lvl8pPr marL="3200400" algn="l" defTabSz="914400" rtl="0" eaLnBrk="1" latinLnBrk="1" hangingPunct="1">
                        <a:defRPr sz="1800" b="1" kern="1200">
                          <a:solidFill>
                            <a:schemeClr val="dk1"/>
                          </a:solidFill>
                          <a:latin typeface="Arial"/>
                        </a:defRPr>
                      </a:lvl8pPr>
                      <a:lvl9pPr marL="3657600" algn="l" defTabSz="914400" rtl="0" eaLnBrk="1" latinLnBrk="1" hangingPunct="1">
                        <a:defRPr sz="1800" b="1" kern="1200">
                          <a:solidFill>
                            <a:schemeClr val="dk1"/>
                          </a:solidFill>
                          <a:latin typeface="Arial"/>
                        </a:defRPr>
                      </a:lvl9pPr>
                    </a:lstStyle>
                    <a:p>
                      <a:pPr algn="ctr" latinLnBrk="1"/>
                      <a:r>
                        <a:rPr lang="en-US" altLang="ko-KR" sz="1100" dirty="0" smtClean="0"/>
                        <a:t>Power</a:t>
                      </a:r>
                    </a:p>
                    <a:p>
                      <a:pPr algn="ctr" latinLnBrk="1"/>
                      <a:r>
                        <a:rPr lang="en-US" altLang="ko-KR" sz="1100" dirty="0" smtClean="0"/>
                        <a:t>(W)</a:t>
                      </a:r>
                      <a:endParaRPr lang="ko-KR" altLang="en-US" sz="1100" dirty="0"/>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000000">
                        <a:tint val="20000"/>
                      </a:srgbClr>
                    </a:solidFill>
                  </a:tcPr>
                </a:tc>
                <a:tc>
                  <a:txBody>
                    <a:bodyPr/>
                    <a:lstStyle>
                      <a:defPPr>
                        <a:defRPr lang="ko-KR"/>
                      </a:defPPr>
                      <a:lvl1pPr marL="0" algn="l" defTabSz="914400" rtl="0" eaLnBrk="1" latinLnBrk="1" hangingPunct="1">
                        <a:defRPr sz="1800" b="1" kern="1200">
                          <a:solidFill>
                            <a:schemeClr val="dk1"/>
                          </a:solidFill>
                          <a:latin typeface="Arial"/>
                        </a:defRPr>
                      </a:lvl1pPr>
                      <a:lvl2pPr marL="457200" algn="l" defTabSz="914400" rtl="0" eaLnBrk="1" latinLnBrk="1" hangingPunct="1">
                        <a:defRPr sz="1800" b="1" kern="1200">
                          <a:solidFill>
                            <a:schemeClr val="dk1"/>
                          </a:solidFill>
                          <a:latin typeface="Arial"/>
                        </a:defRPr>
                      </a:lvl2pPr>
                      <a:lvl3pPr marL="914400" algn="l" defTabSz="914400" rtl="0" eaLnBrk="1" latinLnBrk="1" hangingPunct="1">
                        <a:defRPr sz="1800" b="1" kern="1200">
                          <a:solidFill>
                            <a:schemeClr val="dk1"/>
                          </a:solidFill>
                          <a:latin typeface="Arial"/>
                        </a:defRPr>
                      </a:lvl3pPr>
                      <a:lvl4pPr marL="1371600" algn="l" defTabSz="914400" rtl="0" eaLnBrk="1" latinLnBrk="1" hangingPunct="1">
                        <a:defRPr sz="1800" b="1" kern="1200">
                          <a:solidFill>
                            <a:schemeClr val="dk1"/>
                          </a:solidFill>
                          <a:latin typeface="Arial"/>
                        </a:defRPr>
                      </a:lvl4pPr>
                      <a:lvl5pPr marL="1828800" algn="l" defTabSz="914400" rtl="0" eaLnBrk="1" latinLnBrk="1" hangingPunct="1">
                        <a:defRPr sz="1800" b="1" kern="1200">
                          <a:solidFill>
                            <a:schemeClr val="dk1"/>
                          </a:solidFill>
                          <a:latin typeface="Arial"/>
                        </a:defRPr>
                      </a:lvl5pPr>
                      <a:lvl6pPr marL="2286000" algn="l" defTabSz="914400" rtl="0" eaLnBrk="1" latinLnBrk="1" hangingPunct="1">
                        <a:defRPr sz="1800" b="1" kern="1200">
                          <a:solidFill>
                            <a:schemeClr val="dk1"/>
                          </a:solidFill>
                          <a:latin typeface="Arial"/>
                        </a:defRPr>
                      </a:lvl6pPr>
                      <a:lvl7pPr marL="2743200" algn="l" defTabSz="914400" rtl="0" eaLnBrk="1" latinLnBrk="1" hangingPunct="1">
                        <a:defRPr sz="1800" b="1" kern="1200">
                          <a:solidFill>
                            <a:schemeClr val="dk1"/>
                          </a:solidFill>
                          <a:latin typeface="Arial"/>
                        </a:defRPr>
                      </a:lvl7pPr>
                      <a:lvl8pPr marL="3200400" algn="l" defTabSz="914400" rtl="0" eaLnBrk="1" latinLnBrk="1" hangingPunct="1">
                        <a:defRPr sz="1800" b="1" kern="1200">
                          <a:solidFill>
                            <a:schemeClr val="dk1"/>
                          </a:solidFill>
                          <a:latin typeface="Arial"/>
                        </a:defRPr>
                      </a:lvl8pPr>
                      <a:lvl9pPr marL="3657600" algn="l" defTabSz="914400" rtl="0" eaLnBrk="1" latinLnBrk="1" hangingPunct="1">
                        <a:defRPr sz="1800" b="1" kern="1200">
                          <a:solidFill>
                            <a:schemeClr val="dk1"/>
                          </a:solidFill>
                          <a:latin typeface="Arial"/>
                        </a:defRPr>
                      </a:lvl9pPr>
                    </a:lstStyle>
                    <a:p>
                      <a:pPr algn="ctr" latinLnBrk="1"/>
                      <a:r>
                        <a:rPr lang="en-US" altLang="ko-KR" sz="1100" dirty="0" smtClean="0"/>
                        <a:t>Days</a:t>
                      </a:r>
                    </a:p>
                    <a:p>
                      <a:pPr algn="ctr" latinLnBrk="1"/>
                      <a:r>
                        <a:rPr lang="en-US" altLang="ko-KR" sz="1100" dirty="0" smtClean="0"/>
                        <a:t>(days/month)</a:t>
                      </a:r>
                      <a:endParaRPr lang="ko-KR" altLang="en-US" sz="1100" dirty="0"/>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000000">
                        <a:tint val="20000"/>
                      </a:srgbClr>
                    </a:solidFill>
                  </a:tcPr>
                </a:tc>
                <a:tc>
                  <a:txBody>
                    <a:bodyPr/>
                    <a:lstStyle>
                      <a:defPPr>
                        <a:defRPr lang="ko-KR"/>
                      </a:defPPr>
                      <a:lvl1pPr marL="0" algn="l" defTabSz="914400" rtl="0" eaLnBrk="1" latinLnBrk="1" hangingPunct="1">
                        <a:defRPr sz="1800" b="1" kern="1200">
                          <a:solidFill>
                            <a:schemeClr val="dk1"/>
                          </a:solidFill>
                          <a:latin typeface="Arial"/>
                        </a:defRPr>
                      </a:lvl1pPr>
                      <a:lvl2pPr marL="457200" algn="l" defTabSz="914400" rtl="0" eaLnBrk="1" latinLnBrk="1" hangingPunct="1">
                        <a:defRPr sz="1800" b="1" kern="1200">
                          <a:solidFill>
                            <a:schemeClr val="dk1"/>
                          </a:solidFill>
                          <a:latin typeface="Arial"/>
                        </a:defRPr>
                      </a:lvl2pPr>
                      <a:lvl3pPr marL="914400" algn="l" defTabSz="914400" rtl="0" eaLnBrk="1" latinLnBrk="1" hangingPunct="1">
                        <a:defRPr sz="1800" b="1" kern="1200">
                          <a:solidFill>
                            <a:schemeClr val="dk1"/>
                          </a:solidFill>
                          <a:latin typeface="Arial"/>
                        </a:defRPr>
                      </a:lvl3pPr>
                      <a:lvl4pPr marL="1371600" algn="l" defTabSz="914400" rtl="0" eaLnBrk="1" latinLnBrk="1" hangingPunct="1">
                        <a:defRPr sz="1800" b="1" kern="1200">
                          <a:solidFill>
                            <a:schemeClr val="dk1"/>
                          </a:solidFill>
                          <a:latin typeface="Arial"/>
                        </a:defRPr>
                      </a:lvl4pPr>
                      <a:lvl5pPr marL="1828800" algn="l" defTabSz="914400" rtl="0" eaLnBrk="1" latinLnBrk="1" hangingPunct="1">
                        <a:defRPr sz="1800" b="1" kern="1200">
                          <a:solidFill>
                            <a:schemeClr val="dk1"/>
                          </a:solidFill>
                          <a:latin typeface="Arial"/>
                        </a:defRPr>
                      </a:lvl5pPr>
                      <a:lvl6pPr marL="2286000" algn="l" defTabSz="914400" rtl="0" eaLnBrk="1" latinLnBrk="1" hangingPunct="1">
                        <a:defRPr sz="1800" b="1" kern="1200">
                          <a:solidFill>
                            <a:schemeClr val="dk1"/>
                          </a:solidFill>
                          <a:latin typeface="Arial"/>
                        </a:defRPr>
                      </a:lvl6pPr>
                      <a:lvl7pPr marL="2743200" algn="l" defTabSz="914400" rtl="0" eaLnBrk="1" latinLnBrk="1" hangingPunct="1">
                        <a:defRPr sz="1800" b="1" kern="1200">
                          <a:solidFill>
                            <a:schemeClr val="dk1"/>
                          </a:solidFill>
                          <a:latin typeface="Arial"/>
                        </a:defRPr>
                      </a:lvl7pPr>
                      <a:lvl8pPr marL="3200400" algn="l" defTabSz="914400" rtl="0" eaLnBrk="1" latinLnBrk="1" hangingPunct="1">
                        <a:defRPr sz="1800" b="1" kern="1200">
                          <a:solidFill>
                            <a:schemeClr val="dk1"/>
                          </a:solidFill>
                          <a:latin typeface="Arial"/>
                        </a:defRPr>
                      </a:lvl8pPr>
                      <a:lvl9pPr marL="3657600" algn="l" defTabSz="914400" rtl="0" eaLnBrk="1" latinLnBrk="1" hangingPunct="1">
                        <a:defRPr sz="1800" b="1" kern="1200">
                          <a:solidFill>
                            <a:schemeClr val="dk1"/>
                          </a:solidFill>
                          <a:latin typeface="Arial"/>
                        </a:defRPr>
                      </a:lvl9pPr>
                    </a:lstStyle>
                    <a:p>
                      <a:pPr algn="ctr" latinLnBrk="1"/>
                      <a:r>
                        <a:rPr lang="en-US" altLang="ko-KR" sz="1100" dirty="0" smtClean="0"/>
                        <a:t>Usage </a:t>
                      </a:r>
                      <a:r>
                        <a:rPr lang="en-US" altLang="ko-KR" sz="1100" baseline="0" dirty="0" smtClean="0"/>
                        <a:t>(min/month)</a:t>
                      </a:r>
                      <a:endParaRPr lang="ko-KR" altLang="en-US" sz="1100" dirty="0"/>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000000">
                        <a:tint val="20000"/>
                      </a:srgbClr>
                    </a:solidFill>
                  </a:tcPr>
                </a:tc>
                <a:tc>
                  <a:txBody>
                    <a:bodyPr/>
                    <a:lstStyle>
                      <a:defPPr>
                        <a:defRPr lang="ko-KR"/>
                      </a:defPPr>
                      <a:lvl1pPr marL="0" algn="l" defTabSz="914400" rtl="0" eaLnBrk="1" latinLnBrk="1" hangingPunct="1">
                        <a:defRPr sz="1800" b="1" kern="1200">
                          <a:solidFill>
                            <a:schemeClr val="dk1"/>
                          </a:solidFill>
                          <a:latin typeface="Arial"/>
                        </a:defRPr>
                      </a:lvl1pPr>
                      <a:lvl2pPr marL="457200" algn="l" defTabSz="914400" rtl="0" eaLnBrk="1" latinLnBrk="1" hangingPunct="1">
                        <a:defRPr sz="1800" b="1" kern="1200">
                          <a:solidFill>
                            <a:schemeClr val="dk1"/>
                          </a:solidFill>
                          <a:latin typeface="Arial"/>
                        </a:defRPr>
                      </a:lvl2pPr>
                      <a:lvl3pPr marL="914400" algn="l" defTabSz="914400" rtl="0" eaLnBrk="1" latinLnBrk="1" hangingPunct="1">
                        <a:defRPr sz="1800" b="1" kern="1200">
                          <a:solidFill>
                            <a:schemeClr val="dk1"/>
                          </a:solidFill>
                          <a:latin typeface="Arial"/>
                        </a:defRPr>
                      </a:lvl3pPr>
                      <a:lvl4pPr marL="1371600" algn="l" defTabSz="914400" rtl="0" eaLnBrk="1" latinLnBrk="1" hangingPunct="1">
                        <a:defRPr sz="1800" b="1" kern="1200">
                          <a:solidFill>
                            <a:schemeClr val="dk1"/>
                          </a:solidFill>
                          <a:latin typeface="Arial"/>
                        </a:defRPr>
                      </a:lvl4pPr>
                      <a:lvl5pPr marL="1828800" algn="l" defTabSz="914400" rtl="0" eaLnBrk="1" latinLnBrk="1" hangingPunct="1">
                        <a:defRPr sz="1800" b="1" kern="1200">
                          <a:solidFill>
                            <a:schemeClr val="dk1"/>
                          </a:solidFill>
                          <a:latin typeface="Arial"/>
                        </a:defRPr>
                      </a:lvl5pPr>
                      <a:lvl6pPr marL="2286000" algn="l" defTabSz="914400" rtl="0" eaLnBrk="1" latinLnBrk="1" hangingPunct="1">
                        <a:defRPr sz="1800" b="1" kern="1200">
                          <a:solidFill>
                            <a:schemeClr val="dk1"/>
                          </a:solidFill>
                          <a:latin typeface="Arial"/>
                        </a:defRPr>
                      </a:lvl6pPr>
                      <a:lvl7pPr marL="2743200" algn="l" defTabSz="914400" rtl="0" eaLnBrk="1" latinLnBrk="1" hangingPunct="1">
                        <a:defRPr sz="1800" b="1" kern="1200">
                          <a:solidFill>
                            <a:schemeClr val="dk1"/>
                          </a:solidFill>
                          <a:latin typeface="Arial"/>
                        </a:defRPr>
                      </a:lvl7pPr>
                      <a:lvl8pPr marL="3200400" algn="l" defTabSz="914400" rtl="0" eaLnBrk="1" latinLnBrk="1" hangingPunct="1">
                        <a:defRPr sz="1800" b="1" kern="1200">
                          <a:solidFill>
                            <a:schemeClr val="dk1"/>
                          </a:solidFill>
                          <a:latin typeface="Arial"/>
                        </a:defRPr>
                      </a:lvl8pPr>
                      <a:lvl9pPr marL="3657600" algn="l" defTabSz="914400" rtl="0" eaLnBrk="1" latinLnBrk="1" hangingPunct="1">
                        <a:defRPr sz="1800" b="1" kern="1200">
                          <a:solidFill>
                            <a:schemeClr val="dk1"/>
                          </a:solidFill>
                          <a:latin typeface="Arial"/>
                        </a:defRPr>
                      </a:lvl9pPr>
                    </a:lstStyle>
                    <a:p>
                      <a:pPr algn="ctr" latinLnBrk="1"/>
                      <a:r>
                        <a:rPr lang="en-US" altLang="ko-KR" sz="1100" dirty="0" smtClean="0"/>
                        <a:t>Usage</a:t>
                      </a:r>
                    </a:p>
                    <a:p>
                      <a:pPr algn="ctr" latinLnBrk="1"/>
                      <a:r>
                        <a:rPr lang="en-US" altLang="ko-KR" sz="1100" dirty="0" smtClean="0"/>
                        <a:t>(</a:t>
                      </a:r>
                      <a:r>
                        <a:rPr lang="en-US" altLang="ko-KR" sz="1100" dirty="0" err="1" smtClean="0"/>
                        <a:t>Wh</a:t>
                      </a:r>
                      <a:r>
                        <a:rPr lang="en-US" altLang="ko-KR" sz="1100" dirty="0" smtClean="0"/>
                        <a:t>/month)</a:t>
                      </a:r>
                      <a:endParaRPr lang="ko-KR" altLang="en-US" sz="1100" dirty="0"/>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000000">
                        <a:tint val="20000"/>
                      </a:srgbClr>
                    </a:solidFill>
                  </a:tcPr>
                </a:tc>
                <a:tc>
                  <a:txBody>
                    <a:bodyPr/>
                    <a:lstStyle>
                      <a:defPPr>
                        <a:defRPr lang="ko-KR"/>
                      </a:defPPr>
                      <a:lvl1pPr marL="0" algn="l" defTabSz="914400" rtl="0" eaLnBrk="1" latinLnBrk="1" hangingPunct="1">
                        <a:defRPr sz="1800" b="1" kern="1200">
                          <a:solidFill>
                            <a:schemeClr val="dk1"/>
                          </a:solidFill>
                          <a:latin typeface="Arial"/>
                        </a:defRPr>
                      </a:lvl1pPr>
                      <a:lvl2pPr marL="457200" algn="l" defTabSz="914400" rtl="0" eaLnBrk="1" latinLnBrk="1" hangingPunct="1">
                        <a:defRPr sz="1800" b="1" kern="1200">
                          <a:solidFill>
                            <a:schemeClr val="dk1"/>
                          </a:solidFill>
                          <a:latin typeface="Arial"/>
                        </a:defRPr>
                      </a:lvl2pPr>
                      <a:lvl3pPr marL="914400" algn="l" defTabSz="914400" rtl="0" eaLnBrk="1" latinLnBrk="1" hangingPunct="1">
                        <a:defRPr sz="1800" b="1" kern="1200">
                          <a:solidFill>
                            <a:schemeClr val="dk1"/>
                          </a:solidFill>
                          <a:latin typeface="Arial"/>
                        </a:defRPr>
                      </a:lvl3pPr>
                      <a:lvl4pPr marL="1371600" algn="l" defTabSz="914400" rtl="0" eaLnBrk="1" latinLnBrk="1" hangingPunct="1">
                        <a:defRPr sz="1800" b="1" kern="1200">
                          <a:solidFill>
                            <a:schemeClr val="dk1"/>
                          </a:solidFill>
                          <a:latin typeface="Arial"/>
                        </a:defRPr>
                      </a:lvl4pPr>
                      <a:lvl5pPr marL="1828800" algn="l" defTabSz="914400" rtl="0" eaLnBrk="1" latinLnBrk="1" hangingPunct="1">
                        <a:defRPr sz="1800" b="1" kern="1200">
                          <a:solidFill>
                            <a:schemeClr val="dk1"/>
                          </a:solidFill>
                          <a:latin typeface="Arial"/>
                        </a:defRPr>
                      </a:lvl5pPr>
                      <a:lvl6pPr marL="2286000" algn="l" defTabSz="914400" rtl="0" eaLnBrk="1" latinLnBrk="1" hangingPunct="1">
                        <a:defRPr sz="1800" b="1" kern="1200">
                          <a:solidFill>
                            <a:schemeClr val="dk1"/>
                          </a:solidFill>
                          <a:latin typeface="Arial"/>
                        </a:defRPr>
                      </a:lvl6pPr>
                      <a:lvl7pPr marL="2743200" algn="l" defTabSz="914400" rtl="0" eaLnBrk="1" latinLnBrk="1" hangingPunct="1">
                        <a:defRPr sz="1800" b="1" kern="1200">
                          <a:solidFill>
                            <a:schemeClr val="dk1"/>
                          </a:solidFill>
                          <a:latin typeface="Arial"/>
                        </a:defRPr>
                      </a:lvl7pPr>
                      <a:lvl8pPr marL="3200400" algn="l" defTabSz="914400" rtl="0" eaLnBrk="1" latinLnBrk="1" hangingPunct="1">
                        <a:defRPr sz="1800" b="1" kern="1200">
                          <a:solidFill>
                            <a:schemeClr val="dk1"/>
                          </a:solidFill>
                          <a:latin typeface="Arial"/>
                        </a:defRPr>
                      </a:lvl8pPr>
                      <a:lvl9pPr marL="3657600" algn="l" defTabSz="914400" rtl="0" eaLnBrk="1" latinLnBrk="1" hangingPunct="1">
                        <a:defRPr sz="1800" b="1" kern="1200">
                          <a:solidFill>
                            <a:schemeClr val="dk1"/>
                          </a:solidFill>
                          <a:latin typeface="Arial"/>
                        </a:defRPr>
                      </a:lvl9pPr>
                    </a:lstStyle>
                    <a:p>
                      <a:pPr algn="ctr" latinLnBrk="1"/>
                      <a:r>
                        <a:rPr lang="en-US" altLang="ko-KR" sz="1100" dirty="0" smtClean="0"/>
                        <a:t>Usage</a:t>
                      </a:r>
                    </a:p>
                    <a:p>
                      <a:pPr algn="ctr" latinLnBrk="1"/>
                      <a:r>
                        <a:rPr lang="en-US" altLang="ko-KR" sz="1100" dirty="0" smtClean="0"/>
                        <a:t>(</a:t>
                      </a:r>
                      <a:r>
                        <a:rPr lang="en-US" altLang="ko-KR" sz="1100" dirty="0" err="1" smtClean="0"/>
                        <a:t>Wh</a:t>
                      </a:r>
                      <a:r>
                        <a:rPr lang="en-US" altLang="ko-KR" sz="1100" dirty="0" smtClean="0"/>
                        <a:t>/year)</a:t>
                      </a:r>
                      <a:endParaRPr lang="ko-KR" altLang="en-US" sz="1100" dirty="0"/>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000000">
                        <a:tint val="20000"/>
                      </a:srgbClr>
                    </a:solidFill>
                  </a:tcPr>
                </a:tc>
              </a:tr>
              <a:tr h="334814">
                <a:tc>
                  <a:txBody>
                    <a:bodyPr/>
                    <a:lstStyle>
                      <a:defPPr>
                        <a:defRPr lang="ko-KR"/>
                      </a:defPPr>
                      <a:lvl1pPr marL="0" algn="l" defTabSz="914400" rtl="0" eaLnBrk="1" latinLnBrk="1" hangingPunct="1">
                        <a:defRPr sz="1800" kern="1200">
                          <a:solidFill>
                            <a:schemeClr val="dk1"/>
                          </a:solidFill>
                          <a:latin typeface="Arial"/>
                        </a:defRPr>
                      </a:lvl1pPr>
                      <a:lvl2pPr marL="457200" algn="l" defTabSz="914400" rtl="0" eaLnBrk="1" latinLnBrk="1" hangingPunct="1">
                        <a:defRPr sz="1800" kern="1200">
                          <a:solidFill>
                            <a:schemeClr val="dk1"/>
                          </a:solidFill>
                          <a:latin typeface="Arial"/>
                        </a:defRPr>
                      </a:lvl2pPr>
                      <a:lvl3pPr marL="914400" algn="l" defTabSz="914400" rtl="0" eaLnBrk="1" latinLnBrk="1" hangingPunct="1">
                        <a:defRPr sz="1800" kern="1200">
                          <a:solidFill>
                            <a:schemeClr val="dk1"/>
                          </a:solidFill>
                          <a:latin typeface="Arial"/>
                        </a:defRPr>
                      </a:lvl3pPr>
                      <a:lvl4pPr marL="1371600" algn="l" defTabSz="914400" rtl="0" eaLnBrk="1" latinLnBrk="1" hangingPunct="1">
                        <a:defRPr sz="1800" kern="1200">
                          <a:solidFill>
                            <a:schemeClr val="dk1"/>
                          </a:solidFill>
                          <a:latin typeface="Arial"/>
                        </a:defRPr>
                      </a:lvl4pPr>
                      <a:lvl5pPr marL="1828800" algn="l" defTabSz="914400" rtl="0" eaLnBrk="1" latinLnBrk="1" hangingPunct="1">
                        <a:defRPr sz="1800" kern="1200">
                          <a:solidFill>
                            <a:schemeClr val="dk1"/>
                          </a:solidFill>
                          <a:latin typeface="Arial"/>
                        </a:defRPr>
                      </a:lvl5pPr>
                      <a:lvl6pPr marL="2286000" algn="l" defTabSz="914400" rtl="0" eaLnBrk="1" latinLnBrk="1" hangingPunct="1">
                        <a:defRPr sz="1800" kern="1200">
                          <a:solidFill>
                            <a:schemeClr val="dk1"/>
                          </a:solidFill>
                          <a:latin typeface="Arial"/>
                        </a:defRPr>
                      </a:lvl6pPr>
                      <a:lvl7pPr marL="2743200" algn="l" defTabSz="914400" rtl="0" eaLnBrk="1" latinLnBrk="1" hangingPunct="1">
                        <a:defRPr sz="1800" kern="1200">
                          <a:solidFill>
                            <a:schemeClr val="dk1"/>
                          </a:solidFill>
                          <a:latin typeface="Arial"/>
                        </a:defRPr>
                      </a:lvl7pPr>
                      <a:lvl8pPr marL="3200400" algn="l" defTabSz="914400" rtl="0" eaLnBrk="1" latinLnBrk="1" hangingPunct="1">
                        <a:defRPr sz="1800" kern="1200">
                          <a:solidFill>
                            <a:schemeClr val="dk1"/>
                          </a:solidFill>
                          <a:latin typeface="Arial"/>
                        </a:defRPr>
                      </a:lvl8pPr>
                      <a:lvl9pPr marL="3657600" algn="l" defTabSz="914400" rtl="0" eaLnBrk="1" latinLnBrk="1" hangingPunct="1">
                        <a:defRPr sz="1800" kern="1200">
                          <a:solidFill>
                            <a:schemeClr val="dk1"/>
                          </a:solidFill>
                          <a:latin typeface="Arial"/>
                        </a:defRPr>
                      </a:lvl9pPr>
                    </a:lstStyle>
                    <a:p>
                      <a:pPr algn="ctr" latinLnBrk="1"/>
                      <a:r>
                        <a:rPr lang="en-US" altLang="ko-KR" dirty="0" smtClean="0"/>
                        <a:t>TV</a:t>
                      </a:r>
                      <a:endParaRPr lang="ko-KR" altLang="en-US" dirty="0"/>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000000">
                        <a:tint val="40000"/>
                      </a:srgbClr>
                    </a:solidFill>
                  </a:tcPr>
                </a:tc>
                <a:tc>
                  <a:txBody>
                    <a:bodyPr/>
                    <a:lstStyle>
                      <a:defPPr>
                        <a:defRPr lang="ko-KR"/>
                      </a:defPPr>
                      <a:lvl1pPr marL="0" algn="l" defTabSz="914400" rtl="0" eaLnBrk="1" latinLnBrk="1" hangingPunct="1">
                        <a:defRPr sz="1800" kern="1200">
                          <a:solidFill>
                            <a:schemeClr val="dk1"/>
                          </a:solidFill>
                          <a:latin typeface="Arial"/>
                        </a:defRPr>
                      </a:lvl1pPr>
                      <a:lvl2pPr marL="457200" algn="l" defTabSz="914400" rtl="0" eaLnBrk="1" latinLnBrk="1" hangingPunct="1">
                        <a:defRPr sz="1800" kern="1200">
                          <a:solidFill>
                            <a:schemeClr val="dk1"/>
                          </a:solidFill>
                          <a:latin typeface="Arial"/>
                        </a:defRPr>
                      </a:lvl2pPr>
                      <a:lvl3pPr marL="914400" algn="l" defTabSz="914400" rtl="0" eaLnBrk="1" latinLnBrk="1" hangingPunct="1">
                        <a:defRPr sz="1800" kern="1200">
                          <a:solidFill>
                            <a:schemeClr val="dk1"/>
                          </a:solidFill>
                          <a:latin typeface="Arial"/>
                        </a:defRPr>
                      </a:lvl3pPr>
                      <a:lvl4pPr marL="1371600" algn="l" defTabSz="914400" rtl="0" eaLnBrk="1" latinLnBrk="1" hangingPunct="1">
                        <a:defRPr sz="1800" kern="1200">
                          <a:solidFill>
                            <a:schemeClr val="dk1"/>
                          </a:solidFill>
                          <a:latin typeface="Arial"/>
                        </a:defRPr>
                      </a:lvl4pPr>
                      <a:lvl5pPr marL="1828800" algn="l" defTabSz="914400" rtl="0" eaLnBrk="1" latinLnBrk="1" hangingPunct="1">
                        <a:defRPr sz="1800" kern="1200">
                          <a:solidFill>
                            <a:schemeClr val="dk1"/>
                          </a:solidFill>
                          <a:latin typeface="Arial"/>
                        </a:defRPr>
                      </a:lvl5pPr>
                      <a:lvl6pPr marL="2286000" algn="l" defTabSz="914400" rtl="0" eaLnBrk="1" latinLnBrk="1" hangingPunct="1">
                        <a:defRPr sz="1800" kern="1200">
                          <a:solidFill>
                            <a:schemeClr val="dk1"/>
                          </a:solidFill>
                          <a:latin typeface="Arial"/>
                        </a:defRPr>
                      </a:lvl6pPr>
                      <a:lvl7pPr marL="2743200" algn="l" defTabSz="914400" rtl="0" eaLnBrk="1" latinLnBrk="1" hangingPunct="1">
                        <a:defRPr sz="1800" kern="1200">
                          <a:solidFill>
                            <a:schemeClr val="dk1"/>
                          </a:solidFill>
                          <a:latin typeface="Arial"/>
                        </a:defRPr>
                      </a:lvl7pPr>
                      <a:lvl8pPr marL="3200400" algn="l" defTabSz="914400" rtl="0" eaLnBrk="1" latinLnBrk="1" hangingPunct="1">
                        <a:defRPr sz="1800" kern="1200">
                          <a:solidFill>
                            <a:schemeClr val="dk1"/>
                          </a:solidFill>
                          <a:latin typeface="Arial"/>
                        </a:defRPr>
                      </a:lvl8pPr>
                      <a:lvl9pPr marL="3657600" algn="l" defTabSz="914400" rtl="0" eaLnBrk="1" latinLnBrk="1" hangingPunct="1">
                        <a:defRPr sz="1800" kern="1200">
                          <a:solidFill>
                            <a:schemeClr val="dk1"/>
                          </a:solidFill>
                          <a:latin typeface="Arial"/>
                        </a:defRPr>
                      </a:lvl9pPr>
                    </a:lstStyle>
                    <a:p>
                      <a:pPr algn="ctr" latinLnBrk="1"/>
                      <a:r>
                        <a:rPr lang="en-US" altLang="ko-KR" dirty="0" smtClean="0"/>
                        <a:t>149.1</a:t>
                      </a:r>
                      <a:endParaRPr lang="ko-KR" altLang="en-US" dirty="0"/>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000000">
                        <a:tint val="40000"/>
                      </a:srgbClr>
                    </a:solidFill>
                  </a:tcPr>
                </a:tc>
                <a:tc>
                  <a:txBody>
                    <a:bodyPr/>
                    <a:lstStyle>
                      <a:defPPr>
                        <a:defRPr lang="ko-KR"/>
                      </a:defPPr>
                      <a:lvl1pPr marL="0" algn="l" defTabSz="914400" rtl="0" eaLnBrk="1" latinLnBrk="1" hangingPunct="1">
                        <a:defRPr sz="1800" kern="1200">
                          <a:solidFill>
                            <a:schemeClr val="dk1"/>
                          </a:solidFill>
                          <a:latin typeface="Arial"/>
                        </a:defRPr>
                      </a:lvl1pPr>
                      <a:lvl2pPr marL="457200" algn="l" defTabSz="914400" rtl="0" eaLnBrk="1" latinLnBrk="1" hangingPunct="1">
                        <a:defRPr sz="1800" kern="1200">
                          <a:solidFill>
                            <a:schemeClr val="dk1"/>
                          </a:solidFill>
                          <a:latin typeface="Arial"/>
                        </a:defRPr>
                      </a:lvl2pPr>
                      <a:lvl3pPr marL="914400" algn="l" defTabSz="914400" rtl="0" eaLnBrk="1" latinLnBrk="1" hangingPunct="1">
                        <a:defRPr sz="1800" kern="1200">
                          <a:solidFill>
                            <a:schemeClr val="dk1"/>
                          </a:solidFill>
                          <a:latin typeface="Arial"/>
                        </a:defRPr>
                      </a:lvl3pPr>
                      <a:lvl4pPr marL="1371600" algn="l" defTabSz="914400" rtl="0" eaLnBrk="1" latinLnBrk="1" hangingPunct="1">
                        <a:defRPr sz="1800" kern="1200">
                          <a:solidFill>
                            <a:schemeClr val="dk1"/>
                          </a:solidFill>
                          <a:latin typeface="Arial"/>
                        </a:defRPr>
                      </a:lvl4pPr>
                      <a:lvl5pPr marL="1828800" algn="l" defTabSz="914400" rtl="0" eaLnBrk="1" latinLnBrk="1" hangingPunct="1">
                        <a:defRPr sz="1800" kern="1200">
                          <a:solidFill>
                            <a:schemeClr val="dk1"/>
                          </a:solidFill>
                          <a:latin typeface="Arial"/>
                        </a:defRPr>
                      </a:lvl5pPr>
                      <a:lvl6pPr marL="2286000" algn="l" defTabSz="914400" rtl="0" eaLnBrk="1" latinLnBrk="1" hangingPunct="1">
                        <a:defRPr sz="1800" kern="1200">
                          <a:solidFill>
                            <a:schemeClr val="dk1"/>
                          </a:solidFill>
                          <a:latin typeface="Arial"/>
                        </a:defRPr>
                      </a:lvl6pPr>
                      <a:lvl7pPr marL="2743200" algn="l" defTabSz="914400" rtl="0" eaLnBrk="1" latinLnBrk="1" hangingPunct="1">
                        <a:defRPr sz="1800" kern="1200">
                          <a:solidFill>
                            <a:schemeClr val="dk1"/>
                          </a:solidFill>
                          <a:latin typeface="Arial"/>
                        </a:defRPr>
                      </a:lvl7pPr>
                      <a:lvl8pPr marL="3200400" algn="l" defTabSz="914400" rtl="0" eaLnBrk="1" latinLnBrk="1" hangingPunct="1">
                        <a:defRPr sz="1800" kern="1200">
                          <a:solidFill>
                            <a:schemeClr val="dk1"/>
                          </a:solidFill>
                          <a:latin typeface="Arial"/>
                        </a:defRPr>
                      </a:lvl8pPr>
                      <a:lvl9pPr marL="3657600" algn="l" defTabSz="914400" rtl="0" eaLnBrk="1" latinLnBrk="1" hangingPunct="1">
                        <a:defRPr sz="1800" kern="1200">
                          <a:solidFill>
                            <a:schemeClr val="dk1"/>
                          </a:solidFill>
                          <a:latin typeface="Arial"/>
                        </a:defRPr>
                      </a:lvl9pPr>
                    </a:lstStyle>
                    <a:p>
                      <a:pPr algn="ctr" latinLnBrk="1"/>
                      <a:r>
                        <a:rPr lang="en-US" altLang="ko-KR" dirty="0" smtClean="0"/>
                        <a:t>27.1</a:t>
                      </a:r>
                      <a:endParaRPr lang="ko-KR" altLang="en-US" dirty="0"/>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000000">
                        <a:tint val="40000"/>
                      </a:srgbClr>
                    </a:solidFill>
                  </a:tcPr>
                </a:tc>
                <a:tc>
                  <a:txBody>
                    <a:bodyPr/>
                    <a:lstStyle>
                      <a:defPPr>
                        <a:defRPr lang="ko-KR"/>
                      </a:defPPr>
                      <a:lvl1pPr marL="0" algn="l" defTabSz="914400" rtl="0" eaLnBrk="1" latinLnBrk="1" hangingPunct="1">
                        <a:defRPr sz="1800" kern="1200">
                          <a:solidFill>
                            <a:schemeClr val="dk1"/>
                          </a:solidFill>
                          <a:latin typeface="Arial"/>
                        </a:defRPr>
                      </a:lvl1pPr>
                      <a:lvl2pPr marL="457200" algn="l" defTabSz="914400" rtl="0" eaLnBrk="1" latinLnBrk="1" hangingPunct="1">
                        <a:defRPr sz="1800" kern="1200">
                          <a:solidFill>
                            <a:schemeClr val="dk1"/>
                          </a:solidFill>
                          <a:latin typeface="Arial"/>
                        </a:defRPr>
                      </a:lvl2pPr>
                      <a:lvl3pPr marL="914400" algn="l" defTabSz="914400" rtl="0" eaLnBrk="1" latinLnBrk="1" hangingPunct="1">
                        <a:defRPr sz="1800" kern="1200">
                          <a:solidFill>
                            <a:schemeClr val="dk1"/>
                          </a:solidFill>
                          <a:latin typeface="Arial"/>
                        </a:defRPr>
                      </a:lvl3pPr>
                      <a:lvl4pPr marL="1371600" algn="l" defTabSz="914400" rtl="0" eaLnBrk="1" latinLnBrk="1" hangingPunct="1">
                        <a:defRPr sz="1800" kern="1200">
                          <a:solidFill>
                            <a:schemeClr val="dk1"/>
                          </a:solidFill>
                          <a:latin typeface="Arial"/>
                        </a:defRPr>
                      </a:lvl4pPr>
                      <a:lvl5pPr marL="1828800" algn="l" defTabSz="914400" rtl="0" eaLnBrk="1" latinLnBrk="1" hangingPunct="1">
                        <a:defRPr sz="1800" kern="1200">
                          <a:solidFill>
                            <a:schemeClr val="dk1"/>
                          </a:solidFill>
                          <a:latin typeface="Arial"/>
                        </a:defRPr>
                      </a:lvl5pPr>
                      <a:lvl6pPr marL="2286000" algn="l" defTabSz="914400" rtl="0" eaLnBrk="1" latinLnBrk="1" hangingPunct="1">
                        <a:defRPr sz="1800" kern="1200">
                          <a:solidFill>
                            <a:schemeClr val="dk1"/>
                          </a:solidFill>
                          <a:latin typeface="Arial"/>
                        </a:defRPr>
                      </a:lvl6pPr>
                      <a:lvl7pPr marL="2743200" algn="l" defTabSz="914400" rtl="0" eaLnBrk="1" latinLnBrk="1" hangingPunct="1">
                        <a:defRPr sz="1800" kern="1200">
                          <a:solidFill>
                            <a:schemeClr val="dk1"/>
                          </a:solidFill>
                          <a:latin typeface="Arial"/>
                        </a:defRPr>
                      </a:lvl7pPr>
                      <a:lvl8pPr marL="3200400" algn="l" defTabSz="914400" rtl="0" eaLnBrk="1" latinLnBrk="1" hangingPunct="1">
                        <a:defRPr sz="1800" kern="1200">
                          <a:solidFill>
                            <a:schemeClr val="dk1"/>
                          </a:solidFill>
                          <a:latin typeface="Arial"/>
                        </a:defRPr>
                      </a:lvl8pPr>
                      <a:lvl9pPr marL="3657600" algn="l" defTabSz="914400" rtl="0" eaLnBrk="1" latinLnBrk="1" hangingPunct="1">
                        <a:defRPr sz="1800" kern="1200">
                          <a:solidFill>
                            <a:schemeClr val="dk1"/>
                          </a:solidFill>
                          <a:latin typeface="Arial"/>
                        </a:defRPr>
                      </a:lvl9pPr>
                    </a:lstStyle>
                    <a:p>
                      <a:pPr algn="ctr" latinLnBrk="1"/>
                      <a:r>
                        <a:rPr lang="en-US" altLang="ko-KR" dirty="0" smtClean="0"/>
                        <a:t>350</a:t>
                      </a:r>
                      <a:endParaRPr lang="ko-KR" altLang="en-US" dirty="0"/>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000000">
                        <a:tint val="40000"/>
                      </a:srgbClr>
                    </a:solidFill>
                  </a:tcPr>
                </a:tc>
                <a:tc>
                  <a:txBody>
                    <a:bodyPr/>
                    <a:lstStyle>
                      <a:defPPr>
                        <a:defRPr lang="ko-KR"/>
                      </a:defPPr>
                      <a:lvl1pPr marL="0" algn="l" defTabSz="914400" rtl="0" eaLnBrk="1" latinLnBrk="1" hangingPunct="1">
                        <a:defRPr sz="1800" kern="1200">
                          <a:solidFill>
                            <a:schemeClr val="dk1"/>
                          </a:solidFill>
                          <a:latin typeface="Arial"/>
                        </a:defRPr>
                      </a:lvl1pPr>
                      <a:lvl2pPr marL="457200" algn="l" defTabSz="914400" rtl="0" eaLnBrk="1" latinLnBrk="1" hangingPunct="1">
                        <a:defRPr sz="1800" kern="1200">
                          <a:solidFill>
                            <a:schemeClr val="dk1"/>
                          </a:solidFill>
                          <a:latin typeface="Arial"/>
                        </a:defRPr>
                      </a:lvl2pPr>
                      <a:lvl3pPr marL="914400" algn="l" defTabSz="914400" rtl="0" eaLnBrk="1" latinLnBrk="1" hangingPunct="1">
                        <a:defRPr sz="1800" kern="1200">
                          <a:solidFill>
                            <a:schemeClr val="dk1"/>
                          </a:solidFill>
                          <a:latin typeface="Arial"/>
                        </a:defRPr>
                      </a:lvl3pPr>
                      <a:lvl4pPr marL="1371600" algn="l" defTabSz="914400" rtl="0" eaLnBrk="1" latinLnBrk="1" hangingPunct="1">
                        <a:defRPr sz="1800" kern="1200">
                          <a:solidFill>
                            <a:schemeClr val="dk1"/>
                          </a:solidFill>
                          <a:latin typeface="Arial"/>
                        </a:defRPr>
                      </a:lvl4pPr>
                      <a:lvl5pPr marL="1828800" algn="l" defTabSz="914400" rtl="0" eaLnBrk="1" latinLnBrk="1" hangingPunct="1">
                        <a:defRPr sz="1800" kern="1200">
                          <a:solidFill>
                            <a:schemeClr val="dk1"/>
                          </a:solidFill>
                          <a:latin typeface="Arial"/>
                        </a:defRPr>
                      </a:lvl5pPr>
                      <a:lvl6pPr marL="2286000" algn="l" defTabSz="914400" rtl="0" eaLnBrk="1" latinLnBrk="1" hangingPunct="1">
                        <a:defRPr sz="1800" kern="1200">
                          <a:solidFill>
                            <a:schemeClr val="dk1"/>
                          </a:solidFill>
                          <a:latin typeface="Arial"/>
                        </a:defRPr>
                      </a:lvl6pPr>
                      <a:lvl7pPr marL="2743200" algn="l" defTabSz="914400" rtl="0" eaLnBrk="1" latinLnBrk="1" hangingPunct="1">
                        <a:defRPr sz="1800" kern="1200">
                          <a:solidFill>
                            <a:schemeClr val="dk1"/>
                          </a:solidFill>
                          <a:latin typeface="Arial"/>
                        </a:defRPr>
                      </a:lvl7pPr>
                      <a:lvl8pPr marL="3200400" algn="l" defTabSz="914400" rtl="0" eaLnBrk="1" latinLnBrk="1" hangingPunct="1">
                        <a:defRPr sz="1800" kern="1200">
                          <a:solidFill>
                            <a:schemeClr val="dk1"/>
                          </a:solidFill>
                          <a:latin typeface="Arial"/>
                        </a:defRPr>
                      </a:lvl8pPr>
                      <a:lvl9pPr marL="3657600" algn="l" defTabSz="914400" rtl="0" eaLnBrk="1" latinLnBrk="1" hangingPunct="1">
                        <a:defRPr sz="1800" kern="1200">
                          <a:solidFill>
                            <a:schemeClr val="dk1"/>
                          </a:solidFill>
                          <a:latin typeface="Arial"/>
                        </a:defRPr>
                      </a:lvl9pPr>
                    </a:lstStyle>
                    <a:p>
                      <a:pPr algn="ctr" latinLnBrk="1"/>
                      <a:r>
                        <a:rPr lang="en-US" altLang="ko-KR" dirty="0" smtClean="0"/>
                        <a:t>23,510</a:t>
                      </a:r>
                      <a:endParaRPr lang="ko-KR" altLang="en-US" dirty="0"/>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000000">
                        <a:tint val="40000"/>
                      </a:srgbClr>
                    </a:solidFill>
                  </a:tcPr>
                </a:tc>
                <a:tc>
                  <a:txBody>
                    <a:bodyPr/>
                    <a:lstStyle>
                      <a:defPPr>
                        <a:defRPr lang="ko-KR"/>
                      </a:defPPr>
                      <a:lvl1pPr marL="0" algn="l" defTabSz="914400" rtl="0" eaLnBrk="1" latinLnBrk="1" hangingPunct="1">
                        <a:defRPr sz="1800" kern="1200">
                          <a:solidFill>
                            <a:schemeClr val="dk1"/>
                          </a:solidFill>
                          <a:latin typeface="Arial"/>
                        </a:defRPr>
                      </a:lvl1pPr>
                      <a:lvl2pPr marL="457200" algn="l" defTabSz="914400" rtl="0" eaLnBrk="1" latinLnBrk="1" hangingPunct="1">
                        <a:defRPr sz="1800" kern="1200">
                          <a:solidFill>
                            <a:schemeClr val="dk1"/>
                          </a:solidFill>
                          <a:latin typeface="Arial"/>
                        </a:defRPr>
                      </a:lvl2pPr>
                      <a:lvl3pPr marL="914400" algn="l" defTabSz="914400" rtl="0" eaLnBrk="1" latinLnBrk="1" hangingPunct="1">
                        <a:defRPr sz="1800" kern="1200">
                          <a:solidFill>
                            <a:schemeClr val="dk1"/>
                          </a:solidFill>
                          <a:latin typeface="Arial"/>
                        </a:defRPr>
                      </a:lvl3pPr>
                      <a:lvl4pPr marL="1371600" algn="l" defTabSz="914400" rtl="0" eaLnBrk="1" latinLnBrk="1" hangingPunct="1">
                        <a:defRPr sz="1800" kern="1200">
                          <a:solidFill>
                            <a:schemeClr val="dk1"/>
                          </a:solidFill>
                          <a:latin typeface="Arial"/>
                        </a:defRPr>
                      </a:lvl4pPr>
                      <a:lvl5pPr marL="1828800" algn="l" defTabSz="914400" rtl="0" eaLnBrk="1" latinLnBrk="1" hangingPunct="1">
                        <a:defRPr sz="1800" kern="1200">
                          <a:solidFill>
                            <a:schemeClr val="dk1"/>
                          </a:solidFill>
                          <a:latin typeface="Arial"/>
                        </a:defRPr>
                      </a:lvl5pPr>
                      <a:lvl6pPr marL="2286000" algn="l" defTabSz="914400" rtl="0" eaLnBrk="1" latinLnBrk="1" hangingPunct="1">
                        <a:defRPr sz="1800" kern="1200">
                          <a:solidFill>
                            <a:schemeClr val="dk1"/>
                          </a:solidFill>
                          <a:latin typeface="Arial"/>
                        </a:defRPr>
                      </a:lvl6pPr>
                      <a:lvl7pPr marL="2743200" algn="l" defTabSz="914400" rtl="0" eaLnBrk="1" latinLnBrk="1" hangingPunct="1">
                        <a:defRPr sz="1800" kern="1200">
                          <a:solidFill>
                            <a:schemeClr val="dk1"/>
                          </a:solidFill>
                          <a:latin typeface="Arial"/>
                        </a:defRPr>
                      </a:lvl7pPr>
                      <a:lvl8pPr marL="3200400" algn="l" defTabSz="914400" rtl="0" eaLnBrk="1" latinLnBrk="1" hangingPunct="1">
                        <a:defRPr sz="1800" kern="1200">
                          <a:solidFill>
                            <a:schemeClr val="dk1"/>
                          </a:solidFill>
                          <a:latin typeface="Arial"/>
                        </a:defRPr>
                      </a:lvl8pPr>
                      <a:lvl9pPr marL="3657600" algn="l" defTabSz="914400" rtl="0" eaLnBrk="1" latinLnBrk="1" hangingPunct="1">
                        <a:defRPr sz="1800" kern="1200">
                          <a:solidFill>
                            <a:schemeClr val="dk1"/>
                          </a:solidFill>
                          <a:latin typeface="Arial"/>
                        </a:defRPr>
                      </a:lvl9pPr>
                    </a:lstStyle>
                    <a:p>
                      <a:pPr algn="ctr" latinLnBrk="1"/>
                      <a:r>
                        <a:rPr lang="en-US" altLang="ko-KR" dirty="0" smtClean="0"/>
                        <a:t>293,625</a:t>
                      </a:r>
                      <a:endParaRPr lang="ko-KR" altLang="en-US" dirty="0"/>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000000">
                        <a:tint val="40000"/>
                      </a:srgbClr>
                    </a:solidFill>
                  </a:tcPr>
                </a:tc>
              </a:tr>
            </a:tbl>
          </a:graphicData>
        </a:graphic>
      </p:graphicFrame>
      <p:sp>
        <p:nvSpPr>
          <p:cNvPr id="10" name="Text Box 11"/>
          <p:cNvSpPr txBox="1">
            <a:spLocks noChangeArrowheads="1"/>
          </p:cNvSpPr>
          <p:nvPr/>
        </p:nvSpPr>
        <p:spPr bwMode="auto">
          <a:xfrm>
            <a:off x="272480" y="4963199"/>
            <a:ext cx="9018711" cy="374013"/>
          </a:xfrm>
          <a:prstGeom prst="rect">
            <a:avLst/>
          </a:prstGeom>
          <a:noFill/>
          <a:ln w="9525">
            <a:noFill/>
            <a:miter lim="800000"/>
            <a:headEnd/>
            <a:tailEnd/>
          </a:ln>
        </p:spPr>
        <p:txBody>
          <a:bodyPr wrap="square">
            <a:spAutoFit/>
          </a:bodyPr>
          <a:lstStyle/>
          <a:p>
            <a:pPr marL="177800" indent="-177800" eaLnBrk="0" hangingPunct="0">
              <a:lnSpc>
                <a:spcPct val="150000"/>
              </a:lnSpc>
              <a:buSzPct val="100000"/>
              <a:buFont typeface="Arial" charset="0"/>
              <a:buChar char="•"/>
            </a:pPr>
            <a:r>
              <a:rPr lang="en-US" altLang="ko-KR" sz="1400" dirty="0" smtClean="0">
                <a:solidFill>
                  <a:schemeClr val="bg2"/>
                </a:solidFill>
                <a:latin typeface="HY헤드라인M" pitchFamily="18" charset="-127"/>
                <a:ea typeface="HY헤드라인M" pitchFamily="18" charset="-127"/>
                <a:cs typeface="Arial Unicode MS" pitchFamily="50" charset="-127"/>
              </a:rPr>
              <a:t>Random function used to simulate the randomly used appliances</a:t>
            </a:r>
          </a:p>
        </p:txBody>
      </p:sp>
      <p:pic>
        <p:nvPicPr>
          <p:cNvPr id="13" name="Picture 32"/>
          <p:cNvPicPr>
            <a:picLocks noChangeAspect="1" noChangeArrowheads="1"/>
          </p:cNvPicPr>
          <p:nvPr/>
        </p:nvPicPr>
        <p:blipFill>
          <a:blip r:embed="rId4" cstate="print"/>
          <a:srcRect/>
          <a:stretch>
            <a:fillRect/>
          </a:stretch>
        </p:blipFill>
        <p:spPr bwMode="auto">
          <a:xfrm>
            <a:off x="5348288" y="1765300"/>
            <a:ext cx="3673475" cy="2746375"/>
          </a:xfrm>
          <a:prstGeom prst="rect">
            <a:avLst/>
          </a:prstGeom>
          <a:noFill/>
          <a:ln w="9525">
            <a:noFill/>
            <a:miter lim="800000"/>
            <a:headEnd/>
            <a:tailEnd/>
          </a:ln>
        </p:spPr>
      </p:pic>
      <p:pic>
        <p:nvPicPr>
          <p:cNvPr id="14" name="Picture 31"/>
          <p:cNvPicPr>
            <a:picLocks noChangeAspect="1" noChangeArrowheads="1"/>
          </p:cNvPicPr>
          <p:nvPr/>
        </p:nvPicPr>
        <p:blipFill>
          <a:blip r:embed="rId5" cstate="print"/>
          <a:srcRect/>
          <a:stretch>
            <a:fillRect/>
          </a:stretch>
        </p:blipFill>
        <p:spPr bwMode="auto">
          <a:xfrm>
            <a:off x="7164388" y="1304925"/>
            <a:ext cx="2468562" cy="194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452" y="179929"/>
            <a:ext cx="5413663" cy="584775"/>
          </a:xfrm>
          <a:prstGeom prst="rect">
            <a:avLst/>
          </a:prstGeom>
          <a:noFill/>
        </p:spPr>
        <p:txBody>
          <a:bodyPr wrap="none" rtlCol="0">
            <a:spAutoFit/>
          </a:bodyPr>
          <a:lstStyle/>
          <a:p>
            <a:pPr algn="ctr"/>
            <a:r>
              <a:rPr lang="en-US" altLang="ko-KR" sz="3200" dirty="0" smtClean="0">
                <a:latin typeface="HY헤드라인M" pitchFamily="18" charset="-127"/>
                <a:ea typeface="HY헤드라인M" pitchFamily="18" charset="-127"/>
              </a:rPr>
              <a:t>DC System Model &amp; Design</a:t>
            </a:r>
            <a:endParaRPr lang="ko-KR" altLang="en-US" sz="1800" dirty="0">
              <a:latin typeface="HY헤드라인M" pitchFamily="18" charset="-127"/>
              <a:ea typeface="HY헤드라인M" pitchFamily="18" charset="-127"/>
            </a:endParaRPr>
          </a:p>
        </p:txBody>
      </p:sp>
      <p:sp>
        <p:nvSpPr>
          <p:cNvPr id="15" name="TextBox 14"/>
          <p:cNvSpPr txBox="1">
            <a:spLocks noChangeArrowheads="1"/>
          </p:cNvSpPr>
          <p:nvPr/>
        </p:nvSpPr>
        <p:spPr bwMode="auto">
          <a:xfrm>
            <a:off x="200471" y="872716"/>
            <a:ext cx="7162387" cy="424412"/>
          </a:xfrm>
          <a:prstGeom prst="rect">
            <a:avLst/>
          </a:prstGeom>
          <a:solidFill>
            <a:schemeClr val="tx1"/>
          </a:solidFill>
          <a:ln w="9525">
            <a:noFill/>
            <a:miter lim="800000"/>
            <a:headEnd/>
            <a:tailEnd/>
          </a:ln>
        </p:spPr>
        <p:txBody>
          <a:bodyPr wrap="square">
            <a:spAutoFit/>
          </a:bodyPr>
          <a:lstStyle/>
          <a:p>
            <a:pPr>
              <a:lnSpc>
                <a:spcPct val="125000"/>
              </a:lnSpc>
              <a:buFont typeface="Arial" pitchFamily="34" charset="0"/>
              <a:buChar char="•"/>
            </a:pPr>
            <a:r>
              <a:rPr lang="en-US" altLang="ko-KR" b="1" dirty="0" smtClean="0">
                <a:solidFill>
                  <a:schemeClr val="bg2"/>
                </a:solidFill>
                <a:latin typeface="HY헤드라인M" pitchFamily="18" charset="-127"/>
                <a:ea typeface="HY헤드라인M" pitchFamily="18" charset="-127"/>
              </a:rPr>
              <a:t> Power Consumption Scenario</a:t>
            </a:r>
          </a:p>
        </p:txBody>
      </p:sp>
      <p:pic>
        <p:nvPicPr>
          <p:cNvPr id="5" name="Picture 3"/>
          <p:cNvPicPr>
            <a:picLocks noChangeAspect="1" noChangeArrowheads="1"/>
          </p:cNvPicPr>
          <p:nvPr/>
        </p:nvPicPr>
        <p:blipFill>
          <a:blip r:embed="rId3" cstate="print"/>
          <a:srcRect/>
          <a:stretch>
            <a:fillRect/>
          </a:stretch>
        </p:blipFill>
        <p:spPr bwMode="auto">
          <a:xfrm>
            <a:off x="488504" y="4221088"/>
            <a:ext cx="9001125" cy="2016224"/>
          </a:xfrm>
          <a:prstGeom prst="rect">
            <a:avLst/>
          </a:prstGeom>
          <a:noFill/>
          <a:ln w="9525">
            <a:noFill/>
            <a:miter lim="800000"/>
            <a:headEnd/>
            <a:tailEnd/>
          </a:ln>
        </p:spPr>
      </p:pic>
      <p:pic>
        <p:nvPicPr>
          <p:cNvPr id="7" name="Picture 5"/>
          <p:cNvPicPr>
            <a:picLocks noChangeAspect="1" noChangeArrowheads="1"/>
          </p:cNvPicPr>
          <p:nvPr/>
        </p:nvPicPr>
        <p:blipFill>
          <a:blip r:embed="rId4" cstate="print"/>
          <a:srcRect/>
          <a:stretch>
            <a:fillRect/>
          </a:stretch>
        </p:blipFill>
        <p:spPr bwMode="auto">
          <a:xfrm>
            <a:off x="594930" y="2204864"/>
            <a:ext cx="4322066" cy="2016224"/>
          </a:xfrm>
          <a:prstGeom prst="rect">
            <a:avLst/>
          </a:prstGeom>
          <a:noFill/>
          <a:ln w="9525">
            <a:noFill/>
            <a:miter lim="800000"/>
            <a:headEnd/>
            <a:tailEnd/>
          </a:ln>
        </p:spPr>
      </p:pic>
      <p:sp>
        <p:nvSpPr>
          <p:cNvPr id="9" name="Text Box 11"/>
          <p:cNvSpPr txBox="1">
            <a:spLocks noChangeArrowheads="1"/>
          </p:cNvSpPr>
          <p:nvPr/>
        </p:nvSpPr>
        <p:spPr bwMode="auto">
          <a:xfrm>
            <a:off x="200472" y="1232756"/>
            <a:ext cx="9018711" cy="1061829"/>
          </a:xfrm>
          <a:prstGeom prst="rect">
            <a:avLst/>
          </a:prstGeom>
          <a:noFill/>
          <a:ln w="9525">
            <a:noFill/>
            <a:miter lim="800000"/>
            <a:headEnd/>
            <a:tailEnd/>
          </a:ln>
        </p:spPr>
        <p:txBody>
          <a:bodyPr wrap="square">
            <a:spAutoFit/>
          </a:bodyPr>
          <a:lstStyle/>
          <a:p>
            <a:pPr marL="177800" indent="-177800" eaLnBrk="0" hangingPunct="0">
              <a:lnSpc>
                <a:spcPct val="150000"/>
              </a:lnSpc>
              <a:buSzPct val="100000"/>
              <a:buFont typeface="Arial" charset="0"/>
              <a:buChar char="•"/>
            </a:pPr>
            <a:r>
              <a:rPr lang="en-US" altLang="ko-KR" sz="1400" dirty="0" smtClean="0">
                <a:solidFill>
                  <a:schemeClr val="bg2"/>
                </a:solidFill>
                <a:latin typeface="HY헤드라인M" pitchFamily="18" charset="-127"/>
                <a:ea typeface="HY헤드라인M" pitchFamily="18" charset="-127"/>
                <a:cs typeface="Arial Unicode MS" pitchFamily="50" charset="-127"/>
              </a:rPr>
              <a:t>Average Energy: 250 kWh/month (KEPCO)</a:t>
            </a:r>
          </a:p>
          <a:p>
            <a:pPr marL="177800" indent="-177800" eaLnBrk="0" hangingPunct="0">
              <a:lnSpc>
                <a:spcPct val="150000"/>
              </a:lnSpc>
              <a:buSzPct val="100000"/>
              <a:buFont typeface="Arial" charset="0"/>
              <a:buChar char="•"/>
            </a:pPr>
            <a:r>
              <a:rPr lang="en-US" altLang="ko-KR" sz="1400" dirty="0" smtClean="0">
                <a:solidFill>
                  <a:schemeClr val="bg2"/>
                </a:solidFill>
                <a:latin typeface="HY헤드라인M" pitchFamily="18" charset="-127"/>
                <a:ea typeface="HY헤드라인M" pitchFamily="18" charset="-127"/>
                <a:cs typeface="Arial Unicode MS" pitchFamily="50" charset="-127"/>
              </a:rPr>
              <a:t>Households classified to 3 types by wattages and used loads</a:t>
            </a:r>
          </a:p>
          <a:p>
            <a:pPr marL="177800" indent="-177800" eaLnBrk="0" hangingPunct="0">
              <a:lnSpc>
                <a:spcPct val="150000"/>
              </a:lnSpc>
              <a:buSzPct val="100000"/>
            </a:pPr>
            <a:r>
              <a:rPr lang="en-US" altLang="ko-KR" sz="1400" dirty="0" smtClean="0">
                <a:solidFill>
                  <a:schemeClr val="bg2"/>
                </a:solidFill>
                <a:latin typeface="HY헤드라인M" pitchFamily="18" charset="-127"/>
                <a:ea typeface="HY헤드라인M" pitchFamily="18" charset="-127"/>
                <a:cs typeface="Arial Unicode MS" pitchFamily="50" charset="-127"/>
              </a:rPr>
              <a:t>- Lightings, Kitchen Appliances, Seasonal Appliances</a:t>
            </a:r>
          </a:p>
        </p:txBody>
      </p:sp>
      <p:sp>
        <p:nvSpPr>
          <p:cNvPr id="10" name="Text Box 11"/>
          <p:cNvSpPr txBox="1">
            <a:spLocks noChangeArrowheads="1"/>
          </p:cNvSpPr>
          <p:nvPr/>
        </p:nvSpPr>
        <p:spPr bwMode="auto">
          <a:xfrm>
            <a:off x="2429905" y="6163097"/>
            <a:ext cx="5367411" cy="306751"/>
          </a:xfrm>
          <a:prstGeom prst="rect">
            <a:avLst/>
          </a:prstGeom>
          <a:noFill/>
          <a:ln w="9525">
            <a:noFill/>
            <a:miter lim="800000"/>
            <a:headEnd/>
            <a:tailEnd/>
          </a:ln>
        </p:spPr>
        <p:txBody>
          <a:bodyPr wrap="square">
            <a:spAutoFit/>
          </a:bodyPr>
          <a:lstStyle/>
          <a:p>
            <a:pPr marL="177800" indent="-177800" algn="ctr" eaLnBrk="0" hangingPunct="0">
              <a:lnSpc>
                <a:spcPct val="150000"/>
              </a:lnSpc>
              <a:buSzPct val="100000"/>
            </a:pPr>
            <a:r>
              <a:rPr lang="en-US" altLang="ko-KR" sz="1100" dirty="0" smtClean="0">
                <a:solidFill>
                  <a:schemeClr val="bg2"/>
                </a:solidFill>
                <a:latin typeface="HY헤드라인M" pitchFamily="18" charset="-127"/>
                <a:ea typeface="HY헤드라인M" pitchFamily="18" charset="-127"/>
                <a:cs typeface="Arial Unicode MS" pitchFamily="50" charset="-127"/>
              </a:rPr>
              <a:t>Example of Power Consumption Pattern (1 day, Summer)</a:t>
            </a:r>
            <a:endParaRPr lang="en-US" altLang="ko-KR" sz="1100" dirty="0">
              <a:solidFill>
                <a:schemeClr val="bg2"/>
              </a:solidFill>
              <a:latin typeface="HY헤드라인M" pitchFamily="18" charset="-127"/>
              <a:ea typeface="HY헤드라인M" pitchFamily="18" charset="-127"/>
              <a:cs typeface="Arial Unicode MS" pitchFamily="50" charset="-127"/>
            </a:endParaRPr>
          </a:p>
        </p:txBody>
      </p:sp>
      <p:pic>
        <p:nvPicPr>
          <p:cNvPr id="1027" name="Picture 3"/>
          <p:cNvPicPr>
            <a:picLocks noChangeAspect="1" noChangeArrowheads="1"/>
          </p:cNvPicPr>
          <p:nvPr/>
        </p:nvPicPr>
        <p:blipFill>
          <a:blip r:embed="rId5" cstate="print"/>
          <a:srcRect/>
          <a:stretch>
            <a:fillRect/>
          </a:stretch>
        </p:blipFill>
        <p:spPr bwMode="auto">
          <a:xfrm>
            <a:off x="5169024" y="1913954"/>
            <a:ext cx="4284476" cy="21631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452" y="179929"/>
            <a:ext cx="5413663" cy="584775"/>
          </a:xfrm>
          <a:prstGeom prst="rect">
            <a:avLst/>
          </a:prstGeom>
          <a:noFill/>
        </p:spPr>
        <p:txBody>
          <a:bodyPr wrap="none" rtlCol="0">
            <a:spAutoFit/>
          </a:bodyPr>
          <a:lstStyle/>
          <a:p>
            <a:pPr algn="ctr"/>
            <a:r>
              <a:rPr lang="en-US" altLang="ko-KR" sz="3200" dirty="0" smtClean="0">
                <a:latin typeface="HY헤드라인M" pitchFamily="18" charset="-127"/>
                <a:ea typeface="HY헤드라인M" pitchFamily="18" charset="-127"/>
              </a:rPr>
              <a:t>DC System Model &amp; Design</a:t>
            </a:r>
            <a:endParaRPr lang="ko-KR" altLang="en-US" sz="1800" dirty="0">
              <a:latin typeface="HY헤드라인M" pitchFamily="18" charset="-127"/>
              <a:ea typeface="HY헤드라인M" pitchFamily="18" charset="-127"/>
            </a:endParaRPr>
          </a:p>
        </p:txBody>
      </p:sp>
      <p:pic>
        <p:nvPicPr>
          <p:cNvPr id="7" name="Picture 2"/>
          <p:cNvPicPr>
            <a:picLocks noChangeAspect="1" noChangeArrowheads="1"/>
          </p:cNvPicPr>
          <p:nvPr/>
        </p:nvPicPr>
        <p:blipFill>
          <a:blip r:embed="rId3" cstate="print"/>
          <a:srcRect/>
          <a:stretch>
            <a:fillRect/>
          </a:stretch>
        </p:blipFill>
        <p:spPr bwMode="auto">
          <a:xfrm>
            <a:off x="5421052" y="1342841"/>
            <a:ext cx="3204356" cy="1616463"/>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971600" y="2996952"/>
            <a:ext cx="7653808" cy="2833568"/>
          </a:xfrm>
          <a:prstGeom prst="rect">
            <a:avLst/>
          </a:prstGeom>
          <a:noFill/>
          <a:ln w="9525">
            <a:noFill/>
            <a:miter lim="800000"/>
            <a:headEnd/>
            <a:tailEnd/>
          </a:ln>
        </p:spPr>
      </p:pic>
      <p:pic>
        <p:nvPicPr>
          <p:cNvPr id="13" name="Picture 4"/>
          <p:cNvPicPr>
            <a:picLocks noChangeAspect="1" noChangeArrowheads="1"/>
          </p:cNvPicPr>
          <p:nvPr/>
        </p:nvPicPr>
        <p:blipFill>
          <a:blip r:embed="rId5" cstate="print"/>
          <a:srcRect/>
          <a:stretch>
            <a:fillRect/>
          </a:stretch>
        </p:blipFill>
        <p:spPr bwMode="auto">
          <a:xfrm>
            <a:off x="884548" y="1285600"/>
            <a:ext cx="4257669" cy="1729385"/>
          </a:xfrm>
          <a:prstGeom prst="rect">
            <a:avLst/>
          </a:prstGeom>
          <a:noFill/>
          <a:ln w="9525">
            <a:noFill/>
            <a:miter lim="800000"/>
            <a:headEnd/>
            <a:tailEnd/>
          </a:ln>
        </p:spPr>
      </p:pic>
      <p:sp>
        <p:nvSpPr>
          <p:cNvPr id="16" name="TextBox 15"/>
          <p:cNvSpPr txBox="1"/>
          <p:nvPr/>
        </p:nvSpPr>
        <p:spPr>
          <a:xfrm>
            <a:off x="1187624" y="5822104"/>
            <a:ext cx="6552728" cy="523220"/>
          </a:xfrm>
          <a:prstGeom prst="rect">
            <a:avLst/>
          </a:prstGeom>
          <a:noFill/>
        </p:spPr>
        <p:txBody>
          <a:bodyPr wrap="square" rtlCol="0">
            <a:spAutoFit/>
          </a:bodyPr>
          <a:lstStyle/>
          <a:p>
            <a:pPr>
              <a:buFont typeface="Arial" pitchFamily="34" charset="0"/>
              <a:buChar char="•"/>
            </a:pPr>
            <a:r>
              <a:rPr lang="en-US" altLang="ko-KR" sz="1400" dirty="0" smtClean="0">
                <a:solidFill>
                  <a:schemeClr val="bg2"/>
                </a:solidFill>
              </a:rPr>
              <a:t> Maximum peak Power : </a:t>
            </a:r>
            <a:r>
              <a:rPr lang="en-US" altLang="ko-KR" sz="1400" dirty="0" smtClean="0">
                <a:solidFill>
                  <a:srgbClr val="0070C0"/>
                </a:solidFill>
              </a:rPr>
              <a:t>6.60kW (summer) </a:t>
            </a:r>
            <a:r>
              <a:rPr lang="en-US" altLang="ko-KR" sz="1400" dirty="0" smtClean="0"/>
              <a:t>, </a:t>
            </a:r>
            <a:r>
              <a:rPr lang="en-US" altLang="ko-KR" sz="1400" dirty="0" smtClean="0">
                <a:solidFill>
                  <a:schemeClr val="accent6">
                    <a:lumMod val="75000"/>
                  </a:schemeClr>
                </a:solidFill>
              </a:rPr>
              <a:t>6.55kW(winter)</a:t>
            </a:r>
          </a:p>
          <a:p>
            <a:pPr>
              <a:buFont typeface="Arial" pitchFamily="34" charset="0"/>
              <a:buChar char="•"/>
            </a:pPr>
            <a:r>
              <a:rPr lang="en-US" altLang="ko-KR" sz="1400" dirty="0" smtClean="0">
                <a:solidFill>
                  <a:schemeClr val="bg2"/>
                </a:solidFill>
              </a:rPr>
              <a:t> Average Usage : </a:t>
            </a:r>
            <a:r>
              <a:rPr lang="en-US" altLang="ko-KR" sz="1400" dirty="0" smtClean="0">
                <a:solidFill>
                  <a:srgbClr val="0070C0"/>
                </a:solidFill>
              </a:rPr>
              <a:t>279kWh(summer)</a:t>
            </a:r>
            <a:r>
              <a:rPr lang="en-US" altLang="ko-KR" sz="1400" dirty="0" smtClean="0"/>
              <a:t> , </a:t>
            </a:r>
            <a:r>
              <a:rPr lang="en-US" altLang="ko-KR" sz="1400" dirty="0" smtClean="0">
                <a:solidFill>
                  <a:schemeClr val="accent6">
                    <a:lumMod val="75000"/>
                  </a:schemeClr>
                </a:solidFill>
              </a:rPr>
              <a:t>304kWh(winter)</a:t>
            </a:r>
            <a:endParaRPr lang="ko-KR" altLang="en-US" sz="1400" dirty="0">
              <a:solidFill>
                <a:schemeClr val="accent6">
                  <a:lumMod val="75000"/>
                </a:schemeClr>
              </a:solidFill>
            </a:endParaRPr>
          </a:p>
        </p:txBody>
      </p:sp>
      <p:sp>
        <p:nvSpPr>
          <p:cNvPr id="18" name="TextBox 17"/>
          <p:cNvSpPr txBox="1">
            <a:spLocks noChangeArrowheads="1"/>
          </p:cNvSpPr>
          <p:nvPr/>
        </p:nvSpPr>
        <p:spPr bwMode="auto">
          <a:xfrm>
            <a:off x="200471" y="872716"/>
            <a:ext cx="7162387" cy="477054"/>
          </a:xfrm>
          <a:prstGeom prst="rect">
            <a:avLst/>
          </a:prstGeom>
          <a:solidFill>
            <a:schemeClr val="tx1"/>
          </a:solidFill>
          <a:ln w="9525">
            <a:noFill/>
            <a:miter lim="800000"/>
            <a:headEnd/>
            <a:tailEnd/>
          </a:ln>
        </p:spPr>
        <p:txBody>
          <a:bodyPr wrap="square">
            <a:spAutoFit/>
          </a:bodyPr>
          <a:lstStyle/>
          <a:p>
            <a:pPr>
              <a:lnSpc>
                <a:spcPct val="125000"/>
              </a:lnSpc>
              <a:buFont typeface="Arial" pitchFamily="34" charset="0"/>
              <a:buChar char="•"/>
            </a:pPr>
            <a:r>
              <a:rPr lang="en-US" altLang="ko-KR" b="1" dirty="0" smtClean="0">
                <a:solidFill>
                  <a:schemeClr val="bg2"/>
                </a:solidFill>
                <a:latin typeface="HY헤드라인M" pitchFamily="18" charset="-127"/>
                <a:ea typeface="HY헤드라인M" pitchFamily="18" charset="-127"/>
              </a:rPr>
              <a:t> Comparison of Seasonal Power and Appliance addition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표 46"/>
          <p:cNvGraphicFramePr>
            <a:graphicFrameLocks noGrp="1"/>
          </p:cNvGraphicFramePr>
          <p:nvPr/>
        </p:nvGraphicFramePr>
        <p:xfrm>
          <a:off x="1532618" y="1886370"/>
          <a:ext cx="8064898" cy="2226706"/>
        </p:xfrm>
        <a:graphic>
          <a:graphicData uri="http://schemas.openxmlformats.org/drawingml/2006/table">
            <a:tbl>
              <a:tblPr firstRow="1" bandRow="1">
                <a:tableStyleId>{D03447BB-5D67-496B-8E87-E561075AD55C}</a:tableStyleId>
              </a:tblPr>
              <a:tblGrid>
                <a:gridCol w="2034068"/>
                <a:gridCol w="2034385"/>
                <a:gridCol w="2016224"/>
                <a:gridCol w="1980221"/>
              </a:tblGrid>
              <a:tr h="37903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b="0" dirty="0" smtClean="0">
                          <a:solidFill>
                            <a:schemeClr val="tx1"/>
                          </a:solidFill>
                          <a:latin typeface="HY헤드라인M" pitchFamily="18" charset="-127"/>
                          <a:ea typeface="HY헤드라인M" pitchFamily="18" charset="-127"/>
                        </a:rPr>
                        <a:t>AC</a:t>
                      </a:r>
                      <a:endParaRPr lang="ko-KR" altLang="en-US" sz="1800" b="0" dirty="0" smtClean="0">
                        <a:solidFill>
                          <a:schemeClr val="tx1"/>
                        </a:solidFill>
                        <a:latin typeface="HY헤드라인M" pitchFamily="18" charset="-127"/>
                        <a:ea typeface="HY헤드라인M" pitchFamily="18" charset="-127"/>
                      </a:endParaRPr>
                    </a:p>
                  </a:txBody>
                  <a:tcPr>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0" dirty="0" smtClean="0">
                          <a:solidFill>
                            <a:schemeClr val="tx1"/>
                          </a:solidFill>
                          <a:latin typeface="HY헤드라인M" pitchFamily="18" charset="-127"/>
                          <a:ea typeface="HY헤드라인M" pitchFamily="18" charset="-127"/>
                        </a:rPr>
                        <a:t>Hybrid</a:t>
                      </a:r>
                      <a:endParaRPr lang="ko-KR" altLang="en-US" sz="1600" b="0" dirty="0">
                        <a:solidFill>
                          <a:schemeClr val="tx1"/>
                        </a:solidFill>
                        <a:latin typeface="HY헤드라인M" pitchFamily="18" charset="-127"/>
                        <a:ea typeface="HY헤드라인M" pitchFamily="18" charset="-127"/>
                      </a:endParaRPr>
                    </a:p>
                  </a:txBody>
                  <a:tcPr>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0" dirty="0" smtClean="0">
                          <a:solidFill>
                            <a:schemeClr val="tx1"/>
                          </a:solidFill>
                          <a:latin typeface="HY헤드라인M" pitchFamily="18" charset="-127"/>
                          <a:ea typeface="HY헤드라인M" pitchFamily="18" charset="-127"/>
                        </a:rPr>
                        <a:t>DC(D) </a:t>
                      </a:r>
                      <a:endParaRPr lang="ko-KR" altLang="en-US" sz="1600" b="0" dirty="0">
                        <a:solidFill>
                          <a:schemeClr val="tx1"/>
                        </a:solidFill>
                        <a:latin typeface="HY헤드라인M" pitchFamily="18" charset="-127"/>
                        <a:ea typeface="HY헤드라인M" pitchFamily="18" charset="-127"/>
                      </a:endParaRPr>
                    </a:p>
                  </a:txBody>
                  <a:tcPr>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0" dirty="0" smtClean="0">
                          <a:solidFill>
                            <a:schemeClr val="tx1"/>
                          </a:solidFill>
                          <a:latin typeface="HY헤드라인M" pitchFamily="18" charset="-127"/>
                          <a:ea typeface="HY헤드라인M" pitchFamily="18" charset="-127"/>
                        </a:rPr>
                        <a:t>DC(T) </a:t>
                      </a:r>
                      <a:endParaRPr lang="ko-KR" altLang="en-US" sz="1600" b="0" dirty="0">
                        <a:solidFill>
                          <a:schemeClr val="tx1"/>
                        </a:solidFill>
                        <a:latin typeface="HY헤드라인M" pitchFamily="18" charset="-127"/>
                        <a:ea typeface="HY헤드라인M" pitchFamily="18" charset="-127"/>
                      </a:endParaRPr>
                    </a:p>
                  </a:txBody>
                  <a:tcPr>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tr>
              <a:tr h="1847672">
                <a:tc>
                  <a:txBody>
                    <a:bodyPr/>
                    <a:lstStyle/>
                    <a:p>
                      <a:pPr latinLnBrk="1"/>
                      <a:endParaRPr lang="ko-KR" altLang="en-US" dirty="0"/>
                    </a:p>
                  </a:txBody>
                  <a:tcPr>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latinLnBrk="1"/>
                      <a:endParaRPr lang="ko-KR" altLang="en-US" dirty="0"/>
                    </a:p>
                  </a:txBody>
                  <a:tcPr>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latinLnBrk="1"/>
                      <a:endParaRPr lang="ko-KR" altLang="en-US" dirty="0"/>
                    </a:p>
                  </a:txBody>
                  <a:tcPr>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latinLnBrk="1"/>
                      <a:endParaRPr lang="ko-KR" altLang="en-US" dirty="0"/>
                    </a:p>
                  </a:txBody>
                  <a:tcPr>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sp>
        <p:nvSpPr>
          <p:cNvPr id="11" name="TextBox 10"/>
          <p:cNvSpPr txBox="1"/>
          <p:nvPr/>
        </p:nvSpPr>
        <p:spPr>
          <a:xfrm>
            <a:off x="20452" y="179929"/>
            <a:ext cx="5413663" cy="584775"/>
          </a:xfrm>
          <a:prstGeom prst="rect">
            <a:avLst/>
          </a:prstGeom>
          <a:noFill/>
        </p:spPr>
        <p:txBody>
          <a:bodyPr wrap="none" rtlCol="0">
            <a:spAutoFit/>
          </a:bodyPr>
          <a:lstStyle/>
          <a:p>
            <a:pPr algn="ctr"/>
            <a:r>
              <a:rPr lang="en-US" altLang="ko-KR" sz="3200" dirty="0" smtClean="0">
                <a:latin typeface="HY헤드라인M" pitchFamily="18" charset="-127"/>
                <a:ea typeface="HY헤드라인M" pitchFamily="18" charset="-127"/>
              </a:rPr>
              <a:t>DC System Model &amp; Design</a:t>
            </a:r>
            <a:endParaRPr lang="ko-KR" altLang="en-US" sz="1800" dirty="0">
              <a:latin typeface="HY헤드라인M" pitchFamily="18" charset="-127"/>
              <a:ea typeface="HY헤드라인M" pitchFamily="18" charset="-127"/>
            </a:endParaRPr>
          </a:p>
        </p:txBody>
      </p:sp>
      <p:sp>
        <p:nvSpPr>
          <p:cNvPr id="15" name="TextBox 14"/>
          <p:cNvSpPr txBox="1">
            <a:spLocks noChangeArrowheads="1"/>
          </p:cNvSpPr>
          <p:nvPr/>
        </p:nvSpPr>
        <p:spPr bwMode="auto">
          <a:xfrm>
            <a:off x="200471" y="872716"/>
            <a:ext cx="7162387" cy="424412"/>
          </a:xfrm>
          <a:prstGeom prst="rect">
            <a:avLst/>
          </a:prstGeom>
          <a:solidFill>
            <a:schemeClr val="tx1"/>
          </a:solidFill>
          <a:ln w="9525">
            <a:noFill/>
            <a:miter lim="800000"/>
            <a:headEnd/>
            <a:tailEnd/>
          </a:ln>
        </p:spPr>
        <p:txBody>
          <a:bodyPr wrap="square">
            <a:spAutoFit/>
          </a:bodyPr>
          <a:lstStyle/>
          <a:p>
            <a:pPr>
              <a:lnSpc>
                <a:spcPct val="125000"/>
              </a:lnSpc>
              <a:buFont typeface="Arial" pitchFamily="34" charset="0"/>
              <a:buChar char="•"/>
            </a:pPr>
            <a:r>
              <a:rPr lang="en-US" altLang="ko-KR" b="1" dirty="0" smtClean="0">
                <a:solidFill>
                  <a:schemeClr val="bg2"/>
                </a:solidFill>
                <a:latin typeface="HY헤드라인M" pitchFamily="18" charset="-127"/>
                <a:ea typeface="HY헤드라인M" pitchFamily="18" charset="-127"/>
              </a:rPr>
              <a:t> Simulation of the Effectiveness of DC Distributed System</a:t>
            </a:r>
          </a:p>
        </p:txBody>
      </p:sp>
      <p:sp>
        <p:nvSpPr>
          <p:cNvPr id="4" name="Text Box 11"/>
          <p:cNvSpPr txBox="1">
            <a:spLocks noChangeArrowheads="1"/>
          </p:cNvSpPr>
          <p:nvPr/>
        </p:nvSpPr>
        <p:spPr bwMode="auto">
          <a:xfrm>
            <a:off x="218765" y="1266329"/>
            <a:ext cx="9018711" cy="374013"/>
          </a:xfrm>
          <a:prstGeom prst="rect">
            <a:avLst/>
          </a:prstGeom>
          <a:noFill/>
          <a:ln w="9525">
            <a:noFill/>
            <a:miter lim="800000"/>
            <a:headEnd/>
            <a:tailEnd/>
          </a:ln>
        </p:spPr>
        <p:txBody>
          <a:bodyPr wrap="square">
            <a:spAutoFit/>
          </a:bodyPr>
          <a:lstStyle/>
          <a:p>
            <a:pPr marL="177800" indent="-177800" eaLnBrk="0" hangingPunct="0">
              <a:lnSpc>
                <a:spcPct val="150000"/>
              </a:lnSpc>
              <a:buSzPct val="100000"/>
              <a:buFont typeface="Arial" charset="0"/>
              <a:buChar char="•"/>
            </a:pPr>
            <a:r>
              <a:rPr lang="en-US" altLang="ko-KR" sz="1400" dirty="0" smtClean="0">
                <a:solidFill>
                  <a:schemeClr val="bg2"/>
                </a:solidFill>
                <a:latin typeface="HY헤드라인M" pitchFamily="18" charset="-127"/>
                <a:ea typeface="HY헤드라인M" pitchFamily="18" charset="-127"/>
                <a:cs typeface="Arial Unicode MS" pitchFamily="50" charset="-127"/>
              </a:rPr>
              <a:t>4 different kinds of Power System Architecture</a:t>
            </a:r>
          </a:p>
        </p:txBody>
      </p:sp>
      <p:pic>
        <p:nvPicPr>
          <p:cNvPr id="41" name="Picture 32"/>
          <p:cNvPicPr>
            <a:picLocks noChangeAspect="1" noChangeArrowheads="1"/>
          </p:cNvPicPr>
          <p:nvPr/>
        </p:nvPicPr>
        <p:blipFill>
          <a:blip r:embed="rId3" cstate="print"/>
          <a:srcRect/>
          <a:stretch>
            <a:fillRect/>
          </a:stretch>
        </p:blipFill>
        <p:spPr bwMode="auto">
          <a:xfrm>
            <a:off x="1599302" y="2423733"/>
            <a:ext cx="1899654" cy="1479294"/>
          </a:xfrm>
          <a:prstGeom prst="rect">
            <a:avLst/>
          </a:prstGeom>
          <a:noFill/>
          <a:ln w="9525">
            <a:noFill/>
            <a:miter lim="800000"/>
            <a:headEnd/>
            <a:tailEnd/>
          </a:ln>
        </p:spPr>
      </p:pic>
      <p:pic>
        <p:nvPicPr>
          <p:cNvPr id="42" name="Picture 33"/>
          <p:cNvPicPr>
            <a:picLocks noChangeAspect="1" noChangeArrowheads="1"/>
          </p:cNvPicPr>
          <p:nvPr/>
        </p:nvPicPr>
        <p:blipFill>
          <a:blip r:embed="rId4" cstate="print"/>
          <a:srcRect/>
          <a:stretch>
            <a:fillRect/>
          </a:stretch>
        </p:blipFill>
        <p:spPr bwMode="auto">
          <a:xfrm>
            <a:off x="3656854" y="2383526"/>
            <a:ext cx="1872208" cy="1562066"/>
          </a:xfrm>
          <a:prstGeom prst="rect">
            <a:avLst/>
          </a:prstGeom>
          <a:noFill/>
          <a:ln w="9525">
            <a:noFill/>
            <a:miter lim="800000"/>
            <a:headEnd/>
            <a:tailEnd/>
          </a:ln>
        </p:spPr>
      </p:pic>
      <p:pic>
        <p:nvPicPr>
          <p:cNvPr id="43" name="Picture 34"/>
          <p:cNvPicPr>
            <a:picLocks noChangeAspect="1" noChangeArrowheads="1"/>
          </p:cNvPicPr>
          <p:nvPr/>
        </p:nvPicPr>
        <p:blipFill>
          <a:blip r:embed="rId5" cstate="print"/>
          <a:srcRect/>
          <a:stretch>
            <a:fillRect/>
          </a:stretch>
        </p:blipFill>
        <p:spPr bwMode="auto">
          <a:xfrm>
            <a:off x="5673078" y="2420888"/>
            <a:ext cx="1871092" cy="1535307"/>
          </a:xfrm>
          <a:prstGeom prst="rect">
            <a:avLst/>
          </a:prstGeom>
          <a:noFill/>
          <a:ln w="9525">
            <a:noFill/>
            <a:miter lim="800000"/>
            <a:headEnd/>
            <a:tailEnd/>
          </a:ln>
        </p:spPr>
      </p:pic>
      <p:pic>
        <p:nvPicPr>
          <p:cNvPr id="44" name="Picture 35"/>
          <p:cNvPicPr>
            <a:picLocks noChangeAspect="1" noChangeArrowheads="1"/>
          </p:cNvPicPr>
          <p:nvPr/>
        </p:nvPicPr>
        <p:blipFill>
          <a:blip r:embed="rId6" cstate="print"/>
          <a:srcRect/>
          <a:stretch>
            <a:fillRect/>
          </a:stretch>
        </p:blipFill>
        <p:spPr bwMode="auto">
          <a:xfrm>
            <a:off x="7653298" y="2381193"/>
            <a:ext cx="1872209" cy="1593842"/>
          </a:xfrm>
          <a:prstGeom prst="rect">
            <a:avLst/>
          </a:prstGeom>
          <a:noFill/>
          <a:ln w="9525">
            <a:noFill/>
            <a:miter lim="800000"/>
            <a:headEnd/>
            <a:tailEnd/>
          </a:ln>
        </p:spPr>
      </p:pic>
      <p:graphicFrame>
        <p:nvGraphicFramePr>
          <p:cNvPr id="46" name="표 45"/>
          <p:cNvGraphicFramePr>
            <a:graphicFrameLocks noGrp="1"/>
          </p:cNvGraphicFramePr>
          <p:nvPr/>
        </p:nvGraphicFramePr>
        <p:xfrm>
          <a:off x="272479" y="4155054"/>
          <a:ext cx="9325036" cy="2082258"/>
        </p:xfrm>
        <a:graphic>
          <a:graphicData uri="http://schemas.openxmlformats.org/drawingml/2006/table">
            <a:tbl>
              <a:tblPr firstRow="1" bandRow="1">
                <a:tableStyleId>{F5AB1C69-6EDB-4FF4-983F-18BD219EF322}</a:tableStyleId>
              </a:tblPr>
              <a:tblGrid>
                <a:gridCol w="1260140"/>
                <a:gridCol w="2016224"/>
                <a:gridCol w="2052228"/>
                <a:gridCol w="2016224"/>
                <a:gridCol w="1980220"/>
              </a:tblGrid>
              <a:tr h="389286">
                <a:tc>
                  <a:txBody>
                    <a:bodyPr/>
                    <a:lstStyle/>
                    <a:p>
                      <a:pPr latinLnBrk="1"/>
                      <a:r>
                        <a:rPr lang="en-US" altLang="ko-KR" sz="1200" b="0" dirty="0" smtClean="0">
                          <a:solidFill>
                            <a:schemeClr val="bg2"/>
                          </a:solidFill>
                          <a:latin typeface="HY헤드라인M" pitchFamily="18" charset="-127"/>
                          <a:ea typeface="HY헤드라인M" pitchFamily="18" charset="-127"/>
                        </a:rPr>
                        <a:t>Input Voltage</a:t>
                      </a:r>
                    </a:p>
                  </a:txBody>
                  <a:tcPr anchor="ctr">
                    <a:lnL w="28575" cap="flat" cmpd="sng" algn="ctr">
                      <a:solidFill>
                        <a:schemeClr val="tx1"/>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400" b="0" dirty="0" smtClean="0">
                          <a:solidFill>
                            <a:schemeClr val="bg2"/>
                          </a:solidFill>
                          <a:latin typeface="HY헤드라인M" pitchFamily="18" charset="-127"/>
                          <a:ea typeface="HY헤드라인M" pitchFamily="18" charset="-127"/>
                        </a:rPr>
                        <a:t>100~230V</a:t>
                      </a:r>
                      <a:endParaRPr lang="ko-KR" altLang="en-US" sz="1400" b="0" dirty="0">
                        <a:solidFill>
                          <a:schemeClr val="bg2"/>
                        </a:solidFill>
                        <a:latin typeface="HY헤드라인M" pitchFamily="18" charset="-127"/>
                        <a:ea typeface="HY헤드라인M" pitchFamily="18" charset="-127"/>
                      </a:endParaRPr>
                    </a:p>
                  </a:txBody>
                  <a:tcPr anchor="ctr">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400" b="0" dirty="0" smtClean="0">
                          <a:solidFill>
                            <a:schemeClr val="bg2"/>
                          </a:solidFill>
                          <a:latin typeface="HY헤드라인M" pitchFamily="18" charset="-127"/>
                          <a:ea typeface="HY헤드라인M" pitchFamily="18" charset="-127"/>
                        </a:rPr>
                        <a:t>AC, DC</a:t>
                      </a:r>
                      <a:endParaRPr lang="ko-KR" altLang="en-US" sz="1400" b="0" dirty="0">
                        <a:solidFill>
                          <a:schemeClr val="bg2"/>
                        </a:solidFill>
                        <a:latin typeface="HY헤드라인M" pitchFamily="18" charset="-127"/>
                        <a:ea typeface="HY헤드라인M" pitchFamily="18" charset="-127"/>
                      </a:endParaRPr>
                    </a:p>
                  </a:txBody>
                  <a:tcPr anchor="ctr">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latinLnBrk="1"/>
                      <a:r>
                        <a:rPr lang="en-US" altLang="ko-KR" sz="1400" b="0" dirty="0" smtClean="0">
                          <a:solidFill>
                            <a:schemeClr val="bg2"/>
                          </a:solidFill>
                          <a:latin typeface="HY헤드라인M" pitchFamily="18" charset="-127"/>
                          <a:ea typeface="HY헤드라인M" pitchFamily="18" charset="-127"/>
                        </a:rPr>
                        <a:t>380VDC</a:t>
                      </a:r>
                      <a:endParaRPr lang="ko-KR" altLang="en-US" sz="1400" b="0" dirty="0">
                        <a:solidFill>
                          <a:schemeClr val="bg2"/>
                        </a:solidFill>
                        <a:latin typeface="HY헤드라인M" pitchFamily="18" charset="-127"/>
                        <a:ea typeface="HY헤드라인M" pitchFamily="18" charset="-127"/>
                      </a:endParaRPr>
                    </a:p>
                  </a:txBody>
                  <a:tcPr anchor="ctr">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latinLnBrk="1"/>
                      <a:r>
                        <a:rPr lang="en-US" altLang="ko-KR" sz="1400" b="0" dirty="0" smtClean="0">
                          <a:solidFill>
                            <a:schemeClr val="bg2"/>
                          </a:solidFill>
                          <a:latin typeface="HY헤드라인M" pitchFamily="18" charset="-127"/>
                          <a:ea typeface="HY헤드라인M" pitchFamily="18" charset="-127"/>
                        </a:rPr>
                        <a:t>DC</a:t>
                      </a:r>
                      <a:endParaRPr lang="ko-KR" altLang="en-US" sz="1400" b="0" dirty="0">
                        <a:solidFill>
                          <a:schemeClr val="bg2"/>
                        </a:solidFill>
                        <a:latin typeface="HY헤드라인M" pitchFamily="18" charset="-127"/>
                        <a:ea typeface="HY헤드라인M" pitchFamily="18" charset="-127"/>
                      </a:endParaRPr>
                    </a:p>
                  </a:txBody>
                  <a:tcPr anchor="ctr">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38928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0" dirty="0" smtClean="0">
                          <a:solidFill>
                            <a:schemeClr val="bg2"/>
                          </a:solidFill>
                          <a:latin typeface="HY헤드라인M" pitchFamily="18" charset="-127"/>
                          <a:ea typeface="HY헤드라인M" pitchFamily="18" charset="-127"/>
                        </a:rPr>
                        <a:t>Main Power</a:t>
                      </a:r>
                      <a:endParaRPr lang="ko-KR" altLang="en-US" sz="1200" b="0" dirty="0">
                        <a:solidFill>
                          <a:schemeClr val="bg2"/>
                        </a:solidFill>
                        <a:latin typeface="HY헤드라인M" pitchFamily="18" charset="-127"/>
                        <a:ea typeface="HY헤드라인M" pitchFamily="18" charset="-127"/>
                      </a:endParaRPr>
                    </a:p>
                  </a:txBody>
                  <a:tcPr anchor="ctr">
                    <a:lnL w="28575" cap="flat" cmpd="sng" algn="ctr">
                      <a:solidFill>
                        <a:schemeClr val="tx1"/>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400" dirty="0" smtClean="0">
                          <a:solidFill>
                            <a:schemeClr val="bg2"/>
                          </a:solidFill>
                          <a:latin typeface="HY헤드라인M" pitchFamily="18" charset="-127"/>
                          <a:ea typeface="HY헤드라인M" pitchFamily="18" charset="-127"/>
                        </a:rPr>
                        <a:t>In device</a:t>
                      </a:r>
                      <a:endParaRPr lang="ko-KR" altLang="en-US" sz="1400" dirty="0">
                        <a:solidFill>
                          <a:schemeClr val="bg2"/>
                        </a:solidFill>
                        <a:latin typeface="HY헤드라인M" pitchFamily="18" charset="-127"/>
                        <a:ea typeface="HY헤드라인M" pitchFamily="18" charset="-127"/>
                      </a:endParaRPr>
                    </a:p>
                  </a:txBody>
                  <a:tcPr anchor="ctr">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400" dirty="0" smtClean="0">
                          <a:solidFill>
                            <a:schemeClr val="bg2"/>
                          </a:solidFill>
                          <a:latin typeface="HY헤드라인M" pitchFamily="18" charset="-127"/>
                          <a:ea typeface="HY헤드라인M" pitchFamily="18" charset="-127"/>
                        </a:rPr>
                        <a:t>Integrated</a:t>
                      </a:r>
                      <a:endParaRPr lang="ko-KR" altLang="en-US" sz="1400" dirty="0">
                        <a:solidFill>
                          <a:schemeClr val="bg2"/>
                        </a:solidFill>
                        <a:latin typeface="HY헤드라인M" pitchFamily="18" charset="-127"/>
                        <a:ea typeface="HY헤드라인M" pitchFamily="18" charset="-127"/>
                      </a:endParaRPr>
                    </a:p>
                  </a:txBody>
                  <a:tcPr anchor="ctr">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400" dirty="0" smtClean="0">
                          <a:solidFill>
                            <a:schemeClr val="bg2"/>
                          </a:solidFill>
                          <a:latin typeface="HY헤드라인M" pitchFamily="18" charset="-127"/>
                          <a:ea typeface="HY헤드라인M" pitchFamily="18" charset="-127"/>
                        </a:rPr>
                        <a:t>Integrate</a:t>
                      </a:r>
                      <a:endParaRPr lang="ko-KR" altLang="en-US" sz="1400" dirty="0">
                        <a:solidFill>
                          <a:schemeClr val="bg2"/>
                        </a:solidFill>
                        <a:latin typeface="HY헤드라인M" pitchFamily="18" charset="-127"/>
                        <a:ea typeface="HY헤드라인M" pitchFamily="18" charset="-127"/>
                      </a:endParaRPr>
                    </a:p>
                  </a:txBody>
                  <a:tcPr anchor="ctr">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latinLnBrk="1"/>
                      <a:r>
                        <a:rPr lang="en-US" altLang="ko-KR" sz="1400" dirty="0" smtClean="0">
                          <a:solidFill>
                            <a:schemeClr val="bg2"/>
                          </a:solidFill>
                          <a:latin typeface="HY헤드라인M" pitchFamily="18" charset="-127"/>
                          <a:ea typeface="HY헤드라인M" pitchFamily="18" charset="-127"/>
                        </a:rPr>
                        <a:t>In PDU</a:t>
                      </a:r>
                    </a:p>
                  </a:txBody>
                  <a:tcPr anchor="ctr">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38928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0" dirty="0" smtClean="0">
                          <a:solidFill>
                            <a:schemeClr val="bg2"/>
                          </a:solidFill>
                          <a:latin typeface="HY헤드라인M" pitchFamily="18" charset="-127"/>
                          <a:ea typeface="HY헤드라인M" pitchFamily="18" charset="-127"/>
                        </a:rPr>
                        <a:t>Renewable Energy</a:t>
                      </a:r>
                      <a:endParaRPr lang="ko-KR" altLang="en-US" sz="1200" b="0" dirty="0">
                        <a:solidFill>
                          <a:schemeClr val="bg2"/>
                        </a:solidFill>
                        <a:latin typeface="HY헤드라인M" pitchFamily="18" charset="-127"/>
                        <a:ea typeface="HY헤드라인M" pitchFamily="18" charset="-127"/>
                      </a:endParaRPr>
                    </a:p>
                  </a:txBody>
                  <a:tcPr anchor="ctr">
                    <a:lnL w="28575" cap="flat" cmpd="sng" algn="ctr">
                      <a:solidFill>
                        <a:schemeClr val="tx1"/>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400" dirty="0" smtClean="0">
                          <a:solidFill>
                            <a:schemeClr val="bg2"/>
                          </a:solidFill>
                          <a:latin typeface="HY헤드라인M" pitchFamily="18" charset="-127"/>
                          <a:ea typeface="HY헤드라인M" pitchFamily="18" charset="-127"/>
                        </a:rPr>
                        <a:t>Bad</a:t>
                      </a:r>
                      <a:endParaRPr lang="ko-KR" altLang="en-US" sz="1400" dirty="0">
                        <a:solidFill>
                          <a:schemeClr val="bg2"/>
                        </a:solidFill>
                        <a:latin typeface="HY헤드라인M" pitchFamily="18" charset="-127"/>
                        <a:ea typeface="HY헤드라인M" pitchFamily="18" charset="-127"/>
                      </a:endParaRPr>
                    </a:p>
                  </a:txBody>
                  <a:tcPr anchor="ctr">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400" dirty="0" smtClean="0">
                          <a:solidFill>
                            <a:schemeClr val="bg2"/>
                          </a:solidFill>
                          <a:latin typeface="HY헤드라인M" pitchFamily="18" charset="-127"/>
                          <a:ea typeface="HY헤드라인M" pitchFamily="18" charset="-127"/>
                        </a:rPr>
                        <a:t>Good</a:t>
                      </a:r>
                      <a:endParaRPr lang="ko-KR" altLang="en-US" sz="1400" dirty="0">
                        <a:solidFill>
                          <a:schemeClr val="bg2"/>
                        </a:solidFill>
                        <a:latin typeface="HY헤드라인M" pitchFamily="18" charset="-127"/>
                        <a:ea typeface="HY헤드라인M" pitchFamily="18" charset="-127"/>
                      </a:endParaRPr>
                    </a:p>
                  </a:txBody>
                  <a:tcPr anchor="ctr">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400" dirty="0" smtClean="0">
                          <a:solidFill>
                            <a:schemeClr val="bg2"/>
                          </a:solidFill>
                          <a:latin typeface="HY헤드라인M" pitchFamily="18" charset="-127"/>
                          <a:ea typeface="HY헤드라인M" pitchFamily="18" charset="-127"/>
                        </a:rPr>
                        <a:t>Excellent</a:t>
                      </a:r>
                      <a:endParaRPr lang="ko-KR" altLang="en-US" sz="1400" dirty="0">
                        <a:solidFill>
                          <a:schemeClr val="bg2"/>
                        </a:solidFill>
                        <a:latin typeface="HY헤드라인M" pitchFamily="18" charset="-127"/>
                        <a:ea typeface="HY헤드라인M" pitchFamily="18" charset="-127"/>
                      </a:endParaRPr>
                    </a:p>
                  </a:txBody>
                  <a:tcPr anchor="ctr">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latinLnBrk="1"/>
                      <a:r>
                        <a:rPr lang="en-US" altLang="ko-KR" sz="1400" dirty="0" smtClean="0">
                          <a:solidFill>
                            <a:schemeClr val="bg2"/>
                          </a:solidFill>
                          <a:latin typeface="HY헤드라인M" pitchFamily="18" charset="-127"/>
                          <a:ea typeface="HY헤드라인M" pitchFamily="18" charset="-127"/>
                        </a:rPr>
                        <a:t>Excellent</a:t>
                      </a:r>
                      <a:endParaRPr lang="ko-KR" altLang="en-US" sz="1400" dirty="0">
                        <a:solidFill>
                          <a:schemeClr val="bg2"/>
                        </a:solidFill>
                        <a:latin typeface="HY헤드라인M" pitchFamily="18" charset="-127"/>
                        <a:ea typeface="HY헤드라인M" pitchFamily="18" charset="-127"/>
                      </a:endParaRPr>
                    </a:p>
                  </a:txBody>
                  <a:tcPr anchor="ctr">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38928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0" dirty="0" smtClean="0">
                          <a:solidFill>
                            <a:schemeClr val="bg2"/>
                          </a:solidFill>
                          <a:latin typeface="HY헤드라인M" pitchFamily="18" charset="-127"/>
                          <a:ea typeface="HY헤드라인M" pitchFamily="18" charset="-127"/>
                        </a:rPr>
                        <a:t>Reliability</a:t>
                      </a:r>
                      <a:endParaRPr lang="ko-KR" altLang="en-US" sz="1200" b="0" dirty="0">
                        <a:solidFill>
                          <a:schemeClr val="bg2"/>
                        </a:solidFill>
                        <a:latin typeface="HY헤드라인M" pitchFamily="18" charset="-127"/>
                        <a:ea typeface="HY헤드라인M" pitchFamily="18" charset="-127"/>
                      </a:endParaRPr>
                    </a:p>
                  </a:txBody>
                  <a:tcPr anchor="ctr">
                    <a:lnL w="28575" cap="flat" cmpd="sng" algn="ctr">
                      <a:solidFill>
                        <a:schemeClr val="tx1"/>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400" dirty="0" smtClean="0">
                          <a:solidFill>
                            <a:schemeClr val="bg2"/>
                          </a:solidFill>
                          <a:latin typeface="HY헤드라인M" pitchFamily="18" charset="-127"/>
                          <a:ea typeface="HY헤드라인M" pitchFamily="18" charset="-127"/>
                        </a:rPr>
                        <a:t>Normal</a:t>
                      </a:r>
                      <a:endParaRPr lang="ko-KR" altLang="en-US" sz="1400" dirty="0">
                        <a:solidFill>
                          <a:schemeClr val="bg2"/>
                        </a:solidFill>
                        <a:latin typeface="HY헤드라인M" pitchFamily="18" charset="-127"/>
                        <a:ea typeface="HY헤드라인M" pitchFamily="18" charset="-127"/>
                      </a:endParaRPr>
                    </a:p>
                  </a:txBody>
                  <a:tcPr anchor="ctr">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400" dirty="0" smtClean="0">
                          <a:solidFill>
                            <a:schemeClr val="bg2"/>
                          </a:solidFill>
                          <a:latin typeface="HY헤드라인M" pitchFamily="18" charset="-127"/>
                          <a:ea typeface="HY헤드라인M" pitchFamily="18" charset="-127"/>
                        </a:rPr>
                        <a:t>Low</a:t>
                      </a:r>
                      <a:endParaRPr lang="ko-KR" altLang="en-US" sz="1400" dirty="0">
                        <a:solidFill>
                          <a:schemeClr val="bg2"/>
                        </a:solidFill>
                        <a:latin typeface="HY헤드라인M" pitchFamily="18" charset="-127"/>
                        <a:ea typeface="HY헤드라인M" pitchFamily="18" charset="-127"/>
                      </a:endParaRPr>
                    </a:p>
                  </a:txBody>
                  <a:tcPr anchor="ctr">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400" dirty="0" smtClean="0">
                          <a:solidFill>
                            <a:schemeClr val="bg2"/>
                          </a:solidFill>
                          <a:latin typeface="HY헤드라인M" pitchFamily="18" charset="-127"/>
                          <a:ea typeface="HY헤드라인M" pitchFamily="18" charset="-127"/>
                        </a:rPr>
                        <a:t>High</a:t>
                      </a:r>
                      <a:endParaRPr lang="ko-KR" altLang="en-US" sz="1400" dirty="0">
                        <a:solidFill>
                          <a:schemeClr val="bg2"/>
                        </a:solidFill>
                        <a:latin typeface="HY헤드라인M" pitchFamily="18" charset="-127"/>
                        <a:ea typeface="HY헤드라인M" pitchFamily="18" charset="-127"/>
                      </a:endParaRPr>
                    </a:p>
                  </a:txBody>
                  <a:tcPr anchor="ctr">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400" dirty="0" smtClean="0">
                          <a:solidFill>
                            <a:schemeClr val="bg2"/>
                          </a:solidFill>
                          <a:latin typeface="HY헤드라인M" pitchFamily="18" charset="-127"/>
                          <a:ea typeface="HY헤드라인M" pitchFamily="18" charset="-127"/>
                        </a:rPr>
                        <a:t>Excellent</a:t>
                      </a:r>
                      <a:endParaRPr lang="ko-KR" altLang="en-US" sz="1400" dirty="0">
                        <a:solidFill>
                          <a:schemeClr val="bg2"/>
                        </a:solidFill>
                        <a:latin typeface="HY헤드라인M" pitchFamily="18" charset="-127"/>
                        <a:ea typeface="HY헤드라인M" pitchFamily="18" charset="-127"/>
                      </a:endParaRPr>
                    </a:p>
                  </a:txBody>
                  <a:tcPr anchor="ctr">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389286">
                <a:tc>
                  <a:txBody>
                    <a:bodyPr/>
                    <a:lstStyle/>
                    <a:p>
                      <a:pPr latinLnBrk="1"/>
                      <a:r>
                        <a:rPr lang="en-US" altLang="ko-KR" sz="1200" b="0" dirty="0" smtClean="0">
                          <a:solidFill>
                            <a:schemeClr val="bg2"/>
                          </a:solidFill>
                          <a:latin typeface="HY헤드라인M" pitchFamily="18" charset="-127"/>
                          <a:ea typeface="HY헤드라인M" pitchFamily="18" charset="-127"/>
                        </a:rPr>
                        <a:t>Energy Efficiency</a:t>
                      </a:r>
                      <a:endParaRPr lang="ko-KR" altLang="en-US" sz="1200" b="0" dirty="0">
                        <a:solidFill>
                          <a:schemeClr val="bg2"/>
                        </a:solidFill>
                        <a:latin typeface="HY헤드라인M" pitchFamily="18" charset="-127"/>
                        <a:ea typeface="HY헤드라인M" pitchFamily="18" charset="-127"/>
                      </a:endParaRPr>
                    </a:p>
                  </a:txBody>
                  <a:tcPr anchor="ctr">
                    <a:lnL w="28575" cap="flat" cmpd="sng" algn="ctr">
                      <a:solidFill>
                        <a:schemeClr val="tx1"/>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400" dirty="0" smtClean="0">
                          <a:solidFill>
                            <a:schemeClr val="bg2"/>
                          </a:solidFill>
                          <a:latin typeface="HY헤드라인M" pitchFamily="18" charset="-127"/>
                          <a:ea typeface="HY헤드라인M" pitchFamily="18" charset="-127"/>
                        </a:rPr>
                        <a:t>Poor</a:t>
                      </a:r>
                      <a:endParaRPr lang="ko-KR" altLang="en-US" sz="1400" dirty="0">
                        <a:solidFill>
                          <a:schemeClr val="bg2"/>
                        </a:solidFill>
                        <a:latin typeface="HY헤드라인M" pitchFamily="18" charset="-127"/>
                        <a:ea typeface="HY헤드라인M" pitchFamily="18" charset="-127"/>
                      </a:endParaRPr>
                    </a:p>
                  </a:txBody>
                  <a:tcPr anchor="ctr">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400" dirty="0" smtClean="0">
                          <a:solidFill>
                            <a:schemeClr val="bg2"/>
                          </a:solidFill>
                          <a:latin typeface="HY헤드라인M" pitchFamily="18" charset="-127"/>
                          <a:ea typeface="HY헤드라인M" pitchFamily="18" charset="-127"/>
                        </a:rPr>
                        <a:t>High</a:t>
                      </a:r>
                      <a:endParaRPr lang="ko-KR" altLang="en-US" sz="1400" dirty="0">
                        <a:solidFill>
                          <a:schemeClr val="bg2"/>
                        </a:solidFill>
                        <a:latin typeface="HY헤드라인M" pitchFamily="18" charset="-127"/>
                        <a:ea typeface="HY헤드라인M" pitchFamily="18" charset="-127"/>
                      </a:endParaRPr>
                    </a:p>
                  </a:txBody>
                  <a:tcPr anchor="ctr">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400" dirty="0" smtClean="0">
                          <a:solidFill>
                            <a:schemeClr val="bg2"/>
                          </a:solidFill>
                          <a:latin typeface="HY헤드라인M" pitchFamily="18" charset="-127"/>
                          <a:ea typeface="HY헤드라인M" pitchFamily="18" charset="-127"/>
                        </a:rPr>
                        <a:t>High</a:t>
                      </a:r>
                      <a:endParaRPr lang="ko-KR" altLang="en-US" sz="1400" dirty="0">
                        <a:solidFill>
                          <a:schemeClr val="bg2"/>
                        </a:solidFill>
                        <a:latin typeface="HY헤드라인M" pitchFamily="18" charset="-127"/>
                        <a:ea typeface="HY헤드라인M" pitchFamily="18" charset="-127"/>
                      </a:endParaRPr>
                    </a:p>
                  </a:txBody>
                  <a:tcPr anchor="ctr">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400" dirty="0" smtClean="0">
                          <a:solidFill>
                            <a:schemeClr val="bg2"/>
                          </a:solidFill>
                          <a:latin typeface="HY헤드라인M" pitchFamily="18" charset="-127"/>
                          <a:ea typeface="HY헤드라인M" pitchFamily="18" charset="-127"/>
                        </a:rPr>
                        <a:t>Excellent</a:t>
                      </a:r>
                      <a:endParaRPr lang="ko-KR" altLang="en-US" sz="1400" dirty="0">
                        <a:solidFill>
                          <a:schemeClr val="bg2"/>
                        </a:solidFill>
                        <a:latin typeface="HY헤드라인M" pitchFamily="18" charset="-127"/>
                        <a:ea typeface="HY헤드라인M" pitchFamily="18" charset="-127"/>
                      </a:endParaRPr>
                    </a:p>
                  </a:txBody>
                  <a:tcPr anchor="ctr">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93"/>
          <p:cNvSpPr>
            <a:spLocks noChangeArrowheads="1"/>
          </p:cNvSpPr>
          <p:nvPr/>
        </p:nvSpPr>
        <p:spPr bwMode="auto">
          <a:xfrm>
            <a:off x="1703344" y="1932231"/>
            <a:ext cx="741231" cy="633894"/>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ko-KR" altLang="en-US">
              <a:solidFill>
                <a:schemeClr val="bg2"/>
              </a:solidFill>
              <a:latin typeface="굴림" pitchFamily="50" charset="-127"/>
              <a:ea typeface="굴림" pitchFamily="50" charset="-127"/>
            </a:endParaRPr>
          </a:p>
        </p:txBody>
      </p:sp>
      <p:sp>
        <p:nvSpPr>
          <p:cNvPr id="7" name="AutoShape 394"/>
          <p:cNvSpPr>
            <a:spLocks noChangeArrowheads="1"/>
          </p:cNvSpPr>
          <p:nvPr/>
        </p:nvSpPr>
        <p:spPr bwMode="auto">
          <a:xfrm>
            <a:off x="2563239" y="1932231"/>
            <a:ext cx="5675931" cy="633894"/>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ko-KR" altLang="en-US">
              <a:solidFill>
                <a:schemeClr val="bg2"/>
              </a:solidFill>
              <a:latin typeface="굴림" pitchFamily="50" charset="-127"/>
              <a:ea typeface="굴림" pitchFamily="50" charset="-127"/>
            </a:endParaRPr>
          </a:p>
        </p:txBody>
      </p:sp>
      <p:sp>
        <p:nvSpPr>
          <p:cNvPr id="8" name="AutoShape 395"/>
          <p:cNvSpPr>
            <a:spLocks noChangeArrowheads="1"/>
          </p:cNvSpPr>
          <p:nvPr/>
        </p:nvSpPr>
        <p:spPr bwMode="auto">
          <a:xfrm>
            <a:off x="1703344" y="2666771"/>
            <a:ext cx="741231" cy="633894"/>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ko-KR" altLang="en-US">
              <a:solidFill>
                <a:schemeClr val="bg2"/>
              </a:solidFill>
              <a:latin typeface="굴림" pitchFamily="50" charset="-127"/>
              <a:ea typeface="굴림" pitchFamily="50" charset="-127"/>
            </a:endParaRPr>
          </a:p>
        </p:txBody>
      </p:sp>
      <p:sp>
        <p:nvSpPr>
          <p:cNvPr id="9" name="AutoShape 396"/>
          <p:cNvSpPr>
            <a:spLocks noChangeArrowheads="1"/>
          </p:cNvSpPr>
          <p:nvPr/>
        </p:nvSpPr>
        <p:spPr bwMode="auto">
          <a:xfrm>
            <a:off x="2563239" y="2666771"/>
            <a:ext cx="5675931" cy="633894"/>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ko-KR" altLang="en-US">
              <a:solidFill>
                <a:schemeClr val="bg2"/>
              </a:solidFill>
              <a:latin typeface="굴림" pitchFamily="50" charset="-127"/>
              <a:ea typeface="굴림" pitchFamily="50" charset="-127"/>
            </a:endParaRPr>
          </a:p>
        </p:txBody>
      </p:sp>
      <p:sp>
        <p:nvSpPr>
          <p:cNvPr id="10" name="AutoShape 397"/>
          <p:cNvSpPr>
            <a:spLocks noChangeArrowheads="1"/>
          </p:cNvSpPr>
          <p:nvPr/>
        </p:nvSpPr>
        <p:spPr bwMode="auto">
          <a:xfrm>
            <a:off x="1703344" y="3401314"/>
            <a:ext cx="741231" cy="635659"/>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ko-KR" altLang="en-US">
              <a:solidFill>
                <a:schemeClr val="bg2"/>
              </a:solidFill>
              <a:latin typeface="굴림" pitchFamily="50" charset="-127"/>
              <a:ea typeface="굴림" pitchFamily="50" charset="-127"/>
            </a:endParaRPr>
          </a:p>
        </p:txBody>
      </p:sp>
      <p:sp>
        <p:nvSpPr>
          <p:cNvPr id="11" name="AutoShape 398"/>
          <p:cNvSpPr>
            <a:spLocks noChangeArrowheads="1"/>
          </p:cNvSpPr>
          <p:nvPr/>
        </p:nvSpPr>
        <p:spPr bwMode="auto">
          <a:xfrm>
            <a:off x="2563239" y="3401314"/>
            <a:ext cx="5675931" cy="635659"/>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ko-KR" altLang="en-US">
              <a:solidFill>
                <a:schemeClr val="bg2"/>
              </a:solidFill>
              <a:latin typeface="굴림" pitchFamily="50" charset="-127"/>
              <a:ea typeface="굴림" pitchFamily="50" charset="-127"/>
            </a:endParaRPr>
          </a:p>
        </p:txBody>
      </p:sp>
      <p:sp>
        <p:nvSpPr>
          <p:cNvPr id="12" name="AutoShape 399"/>
          <p:cNvSpPr>
            <a:spLocks noChangeArrowheads="1"/>
          </p:cNvSpPr>
          <p:nvPr/>
        </p:nvSpPr>
        <p:spPr bwMode="auto">
          <a:xfrm>
            <a:off x="1703344" y="4134085"/>
            <a:ext cx="741231" cy="633894"/>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ko-KR" altLang="en-US">
              <a:solidFill>
                <a:schemeClr val="bg2"/>
              </a:solidFill>
              <a:latin typeface="굴림" pitchFamily="50" charset="-127"/>
              <a:ea typeface="굴림" pitchFamily="50" charset="-127"/>
            </a:endParaRPr>
          </a:p>
        </p:txBody>
      </p:sp>
      <p:sp>
        <p:nvSpPr>
          <p:cNvPr id="13" name="AutoShape 400"/>
          <p:cNvSpPr>
            <a:spLocks noChangeArrowheads="1"/>
          </p:cNvSpPr>
          <p:nvPr/>
        </p:nvSpPr>
        <p:spPr bwMode="auto">
          <a:xfrm>
            <a:off x="2563239" y="4134085"/>
            <a:ext cx="5675931" cy="633894"/>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ko-KR" altLang="en-US">
              <a:solidFill>
                <a:schemeClr val="bg2"/>
              </a:solidFill>
              <a:latin typeface="굴림" pitchFamily="50" charset="-127"/>
              <a:ea typeface="굴림" pitchFamily="50" charset="-127"/>
            </a:endParaRPr>
          </a:p>
        </p:txBody>
      </p:sp>
      <p:sp>
        <p:nvSpPr>
          <p:cNvPr id="31" name="Text Box 418"/>
          <p:cNvSpPr txBox="1">
            <a:spLocks noChangeArrowheads="1"/>
          </p:cNvSpPr>
          <p:nvPr/>
        </p:nvSpPr>
        <p:spPr bwMode="auto">
          <a:xfrm>
            <a:off x="2720752" y="2736214"/>
            <a:ext cx="5335149" cy="461665"/>
          </a:xfrm>
          <a:prstGeom prst="rect">
            <a:avLst/>
          </a:prstGeom>
          <a:noFill/>
          <a:ln w="9525">
            <a:noFill/>
            <a:miter lim="800000"/>
            <a:headEnd/>
            <a:tailEnd/>
          </a:ln>
        </p:spPr>
        <p:txBody>
          <a:bodyPr wrap="square">
            <a:spAutoFit/>
          </a:bodyPr>
          <a:lstStyle/>
          <a:p>
            <a:r>
              <a:rPr lang="en-US" altLang="ko-KR" sz="2400" dirty="0" smtClean="0">
                <a:solidFill>
                  <a:schemeClr val="bg2"/>
                </a:solidFill>
                <a:latin typeface="HY헤드라인M" pitchFamily="18" charset="-127"/>
                <a:ea typeface="HY헤드라인M" pitchFamily="18" charset="-127"/>
              </a:rPr>
              <a:t>DC Building Research in KOREA</a:t>
            </a:r>
            <a:endParaRPr lang="en-US" altLang="ko-KR" sz="2400" dirty="0">
              <a:solidFill>
                <a:schemeClr val="bg2"/>
              </a:solidFill>
              <a:latin typeface="HY헤드라인M" pitchFamily="18" charset="-127"/>
              <a:ea typeface="HY헤드라인M" pitchFamily="18" charset="-127"/>
            </a:endParaRPr>
          </a:p>
        </p:txBody>
      </p:sp>
      <p:sp>
        <p:nvSpPr>
          <p:cNvPr id="32" name="Text Box 419"/>
          <p:cNvSpPr txBox="1">
            <a:spLocks noChangeArrowheads="1"/>
          </p:cNvSpPr>
          <p:nvPr/>
        </p:nvSpPr>
        <p:spPr bwMode="auto">
          <a:xfrm>
            <a:off x="2720753" y="3470754"/>
            <a:ext cx="5292739" cy="461665"/>
          </a:xfrm>
          <a:prstGeom prst="rect">
            <a:avLst/>
          </a:prstGeom>
          <a:noFill/>
          <a:ln w="9525">
            <a:noFill/>
            <a:miter lim="800000"/>
            <a:headEnd/>
            <a:tailEnd/>
          </a:ln>
        </p:spPr>
        <p:txBody>
          <a:bodyPr wrap="square">
            <a:spAutoFit/>
          </a:bodyPr>
          <a:lstStyle/>
          <a:p>
            <a:r>
              <a:rPr lang="en-US" altLang="ko-KR" sz="2400" dirty="0" smtClean="0">
                <a:solidFill>
                  <a:schemeClr val="bg2"/>
                </a:solidFill>
                <a:latin typeface="HY헤드라인M" pitchFamily="18" charset="-127"/>
                <a:ea typeface="HY헤드라인M" pitchFamily="18" charset="-127"/>
              </a:rPr>
              <a:t>DC System Model &amp; Design</a:t>
            </a:r>
            <a:endParaRPr lang="en-US" altLang="ko-KR" sz="2400" dirty="0">
              <a:solidFill>
                <a:schemeClr val="bg2"/>
              </a:solidFill>
              <a:latin typeface="HY헤드라인M" pitchFamily="18" charset="-127"/>
              <a:ea typeface="HY헤드라인M" pitchFamily="18" charset="-127"/>
            </a:endParaRPr>
          </a:p>
        </p:txBody>
      </p:sp>
      <p:sp>
        <p:nvSpPr>
          <p:cNvPr id="33" name="Text Box 420"/>
          <p:cNvSpPr txBox="1">
            <a:spLocks noChangeArrowheads="1"/>
          </p:cNvSpPr>
          <p:nvPr/>
        </p:nvSpPr>
        <p:spPr bwMode="auto">
          <a:xfrm>
            <a:off x="2720752" y="4205293"/>
            <a:ext cx="5938009" cy="461665"/>
          </a:xfrm>
          <a:prstGeom prst="rect">
            <a:avLst/>
          </a:prstGeom>
          <a:noFill/>
          <a:ln w="9525">
            <a:noFill/>
            <a:miter lim="800000"/>
            <a:headEnd/>
            <a:tailEnd/>
          </a:ln>
        </p:spPr>
        <p:txBody>
          <a:bodyPr wrap="square">
            <a:spAutoFit/>
          </a:bodyPr>
          <a:lstStyle/>
          <a:p>
            <a:r>
              <a:rPr lang="en-US" altLang="ko-KR" sz="2400" dirty="0" smtClean="0">
                <a:solidFill>
                  <a:schemeClr val="bg2"/>
                </a:solidFill>
                <a:latin typeface="HY헤드라인M" pitchFamily="18" charset="-127"/>
                <a:ea typeface="HY헤드라인M" pitchFamily="18" charset="-127"/>
              </a:rPr>
              <a:t>Implementation of the DC System</a:t>
            </a:r>
            <a:endParaRPr lang="en-US" altLang="ko-KR" sz="2400" dirty="0">
              <a:solidFill>
                <a:schemeClr val="bg2"/>
              </a:solidFill>
              <a:latin typeface="HY헤드라인M" pitchFamily="18" charset="-127"/>
              <a:ea typeface="HY헤드라인M" pitchFamily="18" charset="-127"/>
            </a:endParaRPr>
          </a:p>
        </p:txBody>
      </p:sp>
      <p:sp>
        <p:nvSpPr>
          <p:cNvPr id="35" name="Text Box 422"/>
          <p:cNvSpPr txBox="1">
            <a:spLocks noChangeArrowheads="1"/>
          </p:cNvSpPr>
          <p:nvPr/>
        </p:nvSpPr>
        <p:spPr bwMode="auto">
          <a:xfrm>
            <a:off x="2720754" y="2001673"/>
            <a:ext cx="3996355" cy="461665"/>
          </a:xfrm>
          <a:prstGeom prst="rect">
            <a:avLst/>
          </a:prstGeom>
          <a:noFill/>
          <a:ln w="9525">
            <a:noFill/>
            <a:miter lim="800000"/>
            <a:headEnd/>
            <a:tailEnd/>
          </a:ln>
        </p:spPr>
        <p:txBody>
          <a:bodyPr wrap="square">
            <a:spAutoFit/>
          </a:bodyPr>
          <a:lstStyle/>
          <a:p>
            <a:r>
              <a:rPr lang="en-US" altLang="ko-KR" sz="2400" dirty="0" smtClean="0">
                <a:solidFill>
                  <a:schemeClr val="bg2"/>
                </a:solidFill>
                <a:latin typeface="HY헤드라인M" pitchFamily="18" charset="-127"/>
                <a:ea typeface="HY헤드라인M" pitchFamily="18" charset="-127"/>
              </a:rPr>
              <a:t>Introduction</a:t>
            </a:r>
            <a:endParaRPr lang="en-US" altLang="ko-KR" sz="2400" dirty="0">
              <a:solidFill>
                <a:schemeClr val="bg2"/>
              </a:solidFill>
              <a:latin typeface="HY헤드라인M" pitchFamily="18" charset="-127"/>
              <a:ea typeface="HY헤드라인M" pitchFamily="18" charset="-127"/>
            </a:endParaRPr>
          </a:p>
        </p:txBody>
      </p:sp>
      <p:sp>
        <p:nvSpPr>
          <p:cNvPr id="36" name="Text Box 422"/>
          <p:cNvSpPr txBox="1">
            <a:spLocks noChangeArrowheads="1"/>
          </p:cNvSpPr>
          <p:nvPr/>
        </p:nvSpPr>
        <p:spPr bwMode="auto">
          <a:xfrm>
            <a:off x="2031959" y="205480"/>
            <a:ext cx="5842081" cy="523220"/>
          </a:xfrm>
          <a:prstGeom prst="rect">
            <a:avLst/>
          </a:prstGeom>
          <a:noFill/>
          <a:ln w="9525">
            <a:noFill/>
            <a:miter lim="800000"/>
            <a:headEnd/>
            <a:tailEnd/>
          </a:ln>
        </p:spPr>
        <p:txBody>
          <a:bodyPr wrap="square">
            <a:spAutoFit/>
          </a:bodyPr>
          <a:lstStyle/>
          <a:p>
            <a:pPr algn="ctr"/>
            <a:r>
              <a:rPr lang="en-US" altLang="ko-KR" sz="2800" b="1" dirty="0" smtClean="0">
                <a:latin typeface="HY헤드라인M" pitchFamily="18" charset="-127"/>
                <a:ea typeface="HY헤드라인M" pitchFamily="18" charset="-127"/>
              </a:rPr>
              <a:t>Table of Contents</a:t>
            </a:r>
            <a:endParaRPr lang="en-US" altLang="ko-KR" sz="2800" b="1" dirty="0">
              <a:latin typeface="HY헤드라인M" pitchFamily="18" charset="-127"/>
              <a:ea typeface="HY헤드라인M" pitchFamily="18" charset="-127"/>
            </a:endParaRPr>
          </a:p>
        </p:txBody>
      </p:sp>
      <p:sp>
        <p:nvSpPr>
          <p:cNvPr id="38" name="직사각형 37"/>
          <p:cNvSpPr/>
          <p:nvPr/>
        </p:nvSpPr>
        <p:spPr>
          <a:xfrm>
            <a:off x="1930670" y="1949236"/>
            <a:ext cx="423514" cy="584775"/>
          </a:xfrm>
          <a:prstGeom prst="rect">
            <a:avLst/>
          </a:prstGeom>
          <a:noFill/>
        </p:spPr>
        <p:txBody>
          <a:bodyPr wrap="none">
            <a:spAutoFit/>
          </a:bodyPr>
          <a:lstStyle/>
          <a:p>
            <a:r>
              <a:rPr lang="en-US" altLang="ko-KR" sz="3200" dirty="0" smtClean="0">
                <a:solidFill>
                  <a:schemeClr val="bg2"/>
                </a:solidFill>
                <a:latin typeface="Times New Roman"/>
                <a:ea typeface="HY헤드라인M" pitchFamily="18" charset="-127"/>
              </a:rPr>
              <a:t>I </a:t>
            </a:r>
            <a:endParaRPr lang="ko-KR" altLang="en-US" sz="3200" dirty="0">
              <a:solidFill>
                <a:schemeClr val="bg2"/>
              </a:solidFill>
            </a:endParaRPr>
          </a:p>
        </p:txBody>
      </p:sp>
      <p:sp>
        <p:nvSpPr>
          <p:cNvPr id="39" name="직사각형 38"/>
          <p:cNvSpPr/>
          <p:nvPr/>
        </p:nvSpPr>
        <p:spPr>
          <a:xfrm>
            <a:off x="1866423" y="2662259"/>
            <a:ext cx="559769" cy="584775"/>
          </a:xfrm>
          <a:prstGeom prst="rect">
            <a:avLst/>
          </a:prstGeom>
          <a:noFill/>
        </p:spPr>
        <p:txBody>
          <a:bodyPr wrap="none">
            <a:spAutoFit/>
          </a:bodyPr>
          <a:lstStyle/>
          <a:p>
            <a:r>
              <a:rPr lang="en-US" altLang="ko-KR" sz="3200" dirty="0" smtClean="0">
                <a:solidFill>
                  <a:schemeClr val="bg2"/>
                </a:solidFill>
                <a:latin typeface="Times New Roman"/>
                <a:ea typeface="HY헤드라인M" pitchFamily="18" charset="-127"/>
              </a:rPr>
              <a:t>II </a:t>
            </a:r>
            <a:endParaRPr lang="ko-KR" altLang="en-US" sz="3200" dirty="0">
              <a:solidFill>
                <a:schemeClr val="bg2"/>
              </a:solidFill>
            </a:endParaRPr>
          </a:p>
        </p:txBody>
      </p:sp>
      <p:sp>
        <p:nvSpPr>
          <p:cNvPr id="40" name="직사각형 39"/>
          <p:cNvSpPr/>
          <p:nvPr/>
        </p:nvSpPr>
        <p:spPr>
          <a:xfrm>
            <a:off x="1808704" y="3434111"/>
            <a:ext cx="696024" cy="584775"/>
          </a:xfrm>
          <a:prstGeom prst="rect">
            <a:avLst/>
          </a:prstGeom>
          <a:noFill/>
        </p:spPr>
        <p:txBody>
          <a:bodyPr wrap="none">
            <a:spAutoFit/>
          </a:bodyPr>
          <a:lstStyle/>
          <a:p>
            <a:r>
              <a:rPr lang="en-US" altLang="ko-KR" sz="3200" dirty="0" smtClean="0">
                <a:solidFill>
                  <a:schemeClr val="bg2"/>
                </a:solidFill>
                <a:latin typeface="Times New Roman"/>
                <a:ea typeface="HY헤드라인M" pitchFamily="18" charset="-127"/>
              </a:rPr>
              <a:t>III </a:t>
            </a:r>
            <a:endParaRPr lang="ko-KR" altLang="en-US" sz="3200" dirty="0">
              <a:solidFill>
                <a:schemeClr val="bg2"/>
              </a:solidFill>
            </a:endParaRPr>
          </a:p>
        </p:txBody>
      </p:sp>
      <p:sp>
        <p:nvSpPr>
          <p:cNvPr id="41" name="직사각형 40"/>
          <p:cNvSpPr/>
          <p:nvPr/>
        </p:nvSpPr>
        <p:spPr>
          <a:xfrm>
            <a:off x="1808704" y="4118187"/>
            <a:ext cx="617477" cy="584775"/>
          </a:xfrm>
          <a:prstGeom prst="rect">
            <a:avLst/>
          </a:prstGeom>
          <a:noFill/>
        </p:spPr>
        <p:txBody>
          <a:bodyPr wrap="none">
            <a:spAutoFit/>
          </a:bodyPr>
          <a:lstStyle/>
          <a:p>
            <a:r>
              <a:rPr lang="en-US" altLang="ko-KR" sz="3200" dirty="0" smtClean="0">
                <a:solidFill>
                  <a:schemeClr val="bg2"/>
                </a:solidFill>
                <a:latin typeface="Times New Roman"/>
                <a:ea typeface="HY헤드라인M" pitchFamily="18" charset="-127"/>
              </a:rPr>
              <a:t>IV</a:t>
            </a:r>
            <a:endParaRPr lang="ko-KR" altLang="en-US" sz="3200" dirty="0">
              <a:solidFill>
                <a:schemeClr val="bg2"/>
              </a:solidFill>
            </a:endParaRPr>
          </a:p>
        </p:txBody>
      </p:sp>
      <p:sp>
        <p:nvSpPr>
          <p:cNvPr id="19" name="AutoShape 399"/>
          <p:cNvSpPr>
            <a:spLocks noChangeArrowheads="1"/>
          </p:cNvSpPr>
          <p:nvPr/>
        </p:nvSpPr>
        <p:spPr bwMode="auto">
          <a:xfrm>
            <a:off x="1703344" y="4876347"/>
            <a:ext cx="741231" cy="633894"/>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ko-KR" altLang="en-US">
              <a:solidFill>
                <a:schemeClr val="bg2"/>
              </a:solidFill>
              <a:latin typeface="굴림" pitchFamily="50" charset="-127"/>
              <a:ea typeface="굴림" pitchFamily="50" charset="-127"/>
            </a:endParaRPr>
          </a:p>
        </p:txBody>
      </p:sp>
      <p:sp>
        <p:nvSpPr>
          <p:cNvPr id="20" name="AutoShape 400"/>
          <p:cNvSpPr>
            <a:spLocks noChangeArrowheads="1"/>
          </p:cNvSpPr>
          <p:nvPr/>
        </p:nvSpPr>
        <p:spPr bwMode="auto">
          <a:xfrm>
            <a:off x="2563239" y="4876347"/>
            <a:ext cx="5675931" cy="633894"/>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ko-KR" altLang="en-US">
              <a:solidFill>
                <a:schemeClr val="bg2"/>
              </a:solidFill>
              <a:latin typeface="굴림" pitchFamily="50" charset="-127"/>
              <a:ea typeface="굴림" pitchFamily="50" charset="-127"/>
            </a:endParaRPr>
          </a:p>
        </p:txBody>
      </p:sp>
      <p:sp>
        <p:nvSpPr>
          <p:cNvPr id="21" name="Text Box 420"/>
          <p:cNvSpPr txBox="1">
            <a:spLocks noChangeArrowheads="1"/>
          </p:cNvSpPr>
          <p:nvPr/>
        </p:nvSpPr>
        <p:spPr bwMode="auto">
          <a:xfrm>
            <a:off x="2720753" y="4947555"/>
            <a:ext cx="5297197" cy="461665"/>
          </a:xfrm>
          <a:prstGeom prst="rect">
            <a:avLst/>
          </a:prstGeom>
          <a:noFill/>
          <a:ln w="9525">
            <a:noFill/>
            <a:miter lim="800000"/>
            <a:headEnd/>
            <a:tailEnd/>
          </a:ln>
        </p:spPr>
        <p:txBody>
          <a:bodyPr wrap="square">
            <a:spAutoFit/>
          </a:bodyPr>
          <a:lstStyle/>
          <a:p>
            <a:r>
              <a:rPr lang="en-US" altLang="ko-KR" sz="2400" dirty="0" smtClean="0">
                <a:solidFill>
                  <a:schemeClr val="bg2"/>
                </a:solidFill>
                <a:latin typeface="HY헤드라인M" pitchFamily="18" charset="-127"/>
                <a:ea typeface="HY헤드라인M" pitchFamily="18" charset="-127"/>
              </a:rPr>
              <a:t>Conclusion and Future Works</a:t>
            </a:r>
            <a:endParaRPr lang="en-US" altLang="ko-KR" sz="2400" dirty="0">
              <a:solidFill>
                <a:schemeClr val="bg2"/>
              </a:solidFill>
              <a:latin typeface="HY헤드라인M" pitchFamily="18" charset="-127"/>
              <a:ea typeface="HY헤드라인M" pitchFamily="18" charset="-127"/>
            </a:endParaRPr>
          </a:p>
        </p:txBody>
      </p:sp>
      <p:sp>
        <p:nvSpPr>
          <p:cNvPr id="22" name="직사각형 21"/>
          <p:cNvSpPr/>
          <p:nvPr/>
        </p:nvSpPr>
        <p:spPr>
          <a:xfrm>
            <a:off x="1868285" y="4860449"/>
            <a:ext cx="534250" cy="584775"/>
          </a:xfrm>
          <a:prstGeom prst="rect">
            <a:avLst/>
          </a:prstGeom>
          <a:noFill/>
        </p:spPr>
        <p:txBody>
          <a:bodyPr wrap="square">
            <a:spAutoFit/>
          </a:bodyPr>
          <a:lstStyle/>
          <a:p>
            <a:r>
              <a:rPr lang="en-US" altLang="ko-KR" sz="3200" dirty="0" smtClean="0">
                <a:solidFill>
                  <a:schemeClr val="bg2"/>
                </a:solidFill>
                <a:latin typeface="Times New Roman"/>
                <a:ea typeface="HY헤드라인M" pitchFamily="18" charset="-127"/>
              </a:rPr>
              <a:t>V</a:t>
            </a:r>
            <a:endParaRPr lang="ko-KR" altLang="en-US" sz="3200" dirty="0">
              <a:solidFill>
                <a:schemeClr val="bg2"/>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452" y="179929"/>
            <a:ext cx="5413663" cy="584775"/>
          </a:xfrm>
          <a:prstGeom prst="rect">
            <a:avLst/>
          </a:prstGeom>
          <a:noFill/>
        </p:spPr>
        <p:txBody>
          <a:bodyPr wrap="none" rtlCol="0">
            <a:spAutoFit/>
          </a:bodyPr>
          <a:lstStyle/>
          <a:p>
            <a:pPr algn="ctr"/>
            <a:r>
              <a:rPr lang="en-US" altLang="ko-KR" sz="3200" dirty="0" smtClean="0">
                <a:latin typeface="HY헤드라인M" pitchFamily="18" charset="-127"/>
                <a:ea typeface="HY헤드라인M" pitchFamily="18" charset="-127"/>
              </a:rPr>
              <a:t>DC System Model &amp; Design</a:t>
            </a:r>
            <a:endParaRPr lang="ko-KR" altLang="en-US" sz="1800" dirty="0">
              <a:latin typeface="HY헤드라인M" pitchFamily="18" charset="-127"/>
              <a:ea typeface="HY헤드라인M" pitchFamily="18" charset="-127"/>
            </a:endParaRPr>
          </a:p>
        </p:txBody>
      </p:sp>
      <p:sp>
        <p:nvSpPr>
          <p:cNvPr id="15" name="TextBox 14"/>
          <p:cNvSpPr txBox="1">
            <a:spLocks noChangeArrowheads="1"/>
          </p:cNvSpPr>
          <p:nvPr/>
        </p:nvSpPr>
        <p:spPr bwMode="auto">
          <a:xfrm>
            <a:off x="200471" y="872716"/>
            <a:ext cx="9243628" cy="477054"/>
          </a:xfrm>
          <a:prstGeom prst="rect">
            <a:avLst/>
          </a:prstGeom>
          <a:solidFill>
            <a:schemeClr val="tx1"/>
          </a:solidFill>
          <a:ln w="9525">
            <a:noFill/>
            <a:miter lim="800000"/>
            <a:headEnd/>
            <a:tailEnd/>
          </a:ln>
        </p:spPr>
        <p:txBody>
          <a:bodyPr wrap="square">
            <a:spAutoFit/>
          </a:bodyPr>
          <a:lstStyle/>
          <a:p>
            <a:pPr>
              <a:lnSpc>
                <a:spcPct val="125000"/>
              </a:lnSpc>
              <a:buFont typeface="Arial" pitchFamily="34" charset="0"/>
              <a:buChar char="•"/>
            </a:pPr>
            <a:r>
              <a:rPr lang="en-US" altLang="ko-KR" b="1" dirty="0" smtClean="0">
                <a:solidFill>
                  <a:schemeClr val="bg2"/>
                </a:solidFill>
                <a:latin typeface="HY헤드라인M" pitchFamily="18" charset="-127"/>
                <a:ea typeface="HY헤드라인M" pitchFamily="18" charset="-127"/>
              </a:rPr>
              <a:t> Simulation results (Efficiency comparison for Each Power System)</a:t>
            </a:r>
          </a:p>
        </p:txBody>
      </p:sp>
      <p:pic>
        <p:nvPicPr>
          <p:cNvPr id="4" name="Picture 3"/>
          <p:cNvPicPr>
            <a:picLocks noChangeAspect="1" noChangeArrowheads="1"/>
          </p:cNvPicPr>
          <p:nvPr/>
        </p:nvPicPr>
        <p:blipFill>
          <a:blip r:embed="rId3" cstate="print"/>
          <a:stretch>
            <a:fillRect/>
          </a:stretch>
        </p:blipFill>
        <p:spPr bwMode="auto">
          <a:xfrm>
            <a:off x="1316596" y="1736812"/>
            <a:ext cx="7200800" cy="3981484"/>
          </a:xfrm>
          <a:prstGeom prst="rect">
            <a:avLst/>
          </a:prstGeom>
          <a:noFill/>
          <a:ln>
            <a:noFill/>
          </a:ln>
        </p:spPr>
      </p:pic>
      <p:sp>
        <p:nvSpPr>
          <p:cNvPr id="5" name="직사각형 4"/>
          <p:cNvSpPr/>
          <p:nvPr/>
        </p:nvSpPr>
        <p:spPr>
          <a:xfrm>
            <a:off x="1460612" y="5769260"/>
            <a:ext cx="7092788" cy="584775"/>
          </a:xfrm>
          <a:prstGeom prst="rect">
            <a:avLst/>
          </a:prstGeom>
        </p:spPr>
        <p:txBody>
          <a:bodyPr wrap="square">
            <a:spAutoFit/>
          </a:bodyPr>
          <a:lstStyle/>
          <a:p>
            <a:r>
              <a:rPr lang="en-US" altLang="ko-KR" sz="1600" dirty="0" smtClean="0">
                <a:solidFill>
                  <a:srgbClr val="FF0000"/>
                </a:solidFill>
                <a:latin typeface="HY헤드라인M" pitchFamily="18" charset="-127"/>
                <a:ea typeface="HY헤드라인M" pitchFamily="18" charset="-127"/>
                <a:cs typeface="Arial Unicode MS" pitchFamily="50" charset="-127"/>
              </a:rPr>
              <a:t># Hybrid System is not shown as it is considered to be used during       period of transition only.</a:t>
            </a:r>
            <a:endParaRPr lang="ko-KR"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1079" y="179929"/>
            <a:ext cx="6728125" cy="584775"/>
          </a:xfrm>
          <a:prstGeom prst="rect">
            <a:avLst/>
          </a:prstGeom>
          <a:noFill/>
        </p:spPr>
        <p:txBody>
          <a:bodyPr wrap="none" rtlCol="0">
            <a:spAutoFit/>
          </a:bodyPr>
          <a:lstStyle/>
          <a:p>
            <a:pPr algn="ctr"/>
            <a:r>
              <a:rPr lang="en-US" altLang="ko-KR" sz="3200" dirty="0" smtClean="0">
                <a:latin typeface="HY헤드라인M" pitchFamily="18" charset="-127"/>
                <a:ea typeface="HY헤드라인M" pitchFamily="18" charset="-127"/>
              </a:rPr>
              <a:t>Implementation of the DC system</a:t>
            </a:r>
            <a:endParaRPr lang="ko-KR" altLang="en-US" sz="1800" dirty="0">
              <a:latin typeface="HY헤드라인M" pitchFamily="18" charset="-127"/>
              <a:ea typeface="HY헤드라인M" pitchFamily="18" charset="-127"/>
            </a:endParaRPr>
          </a:p>
        </p:txBody>
      </p:sp>
      <p:sp>
        <p:nvSpPr>
          <p:cNvPr id="15" name="TextBox 14"/>
          <p:cNvSpPr txBox="1">
            <a:spLocks noChangeArrowheads="1"/>
          </p:cNvSpPr>
          <p:nvPr/>
        </p:nvSpPr>
        <p:spPr bwMode="auto">
          <a:xfrm>
            <a:off x="200471" y="872716"/>
            <a:ext cx="7162387" cy="477054"/>
          </a:xfrm>
          <a:prstGeom prst="rect">
            <a:avLst/>
          </a:prstGeom>
          <a:solidFill>
            <a:schemeClr val="tx1"/>
          </a:solidFill>
          <a:ln w="9525">
            <a:noFill/>
            <a:miter lim="800000"/>
            <a:headEnd/>
            <a:tailEnd/>
          </a:ln>
        </p:spPr>
        <p:txBody>
          <a:bodyPr wrap="square">
            <a:spAutoFit/>
          </a:bodyPr>
          <a:lstStyle/>
          <a:p>
            <a:pPr>
              <a:lnSpc>
                <a:spcPct val="125000"/>
              </a:lnSpc>
              <a:buFont typeface="Arial" pitchFamily="34" charset="0"/>
              <a:buChar char="•"/>
            </a:pPr>
            <a:r>
              <a:rPr lang="en-US" altLang="ko-KR" b="1" dirty="0" smtClean="0">
                <a:solidFill>
                  <a:schemeClr val="bg2"/>
                </a:solidFill>
                <a:latin typeface="HY헤드라인M" pitchFamily="18" charset="-127"/>
                <a:ea typeface="HY헤드라인M" pitchFamily="18" charset="-127"/>
              </a:rPr>
              <a:t> DC Distribution </a:t>
            </a:r>
            <a:r>
              <a:rPr lang="en-US" altLang="ko-KR" b="1" dirty="0" err="1" smtClean="0">
                <a:solidFill>
                  <a:schemeClr val="bg2"/>
                </a:solidFill>
                <a:latin typeface="HY헤드라인M" pitchFamily="18" charset="-127"/>
                <a:ea typeface="HY헤드라인M" pitchFamily="18" charset="-127"/>
              </a:rPr>
              <a:t>TestBed</a:t>
            </a:r>
            <a:r>
              <a:rPr lang="en-US" altLang="ko-KR" b="1" dirty="0" smtClean="0">
                <a:solidFill>
                  <a:schemeClr val="bg2"/>
                </a:solidFill>
                <a:latin typeface="HY헤드라인M" pitchFamily="18" charset="-127"/>
                <a:ea typeface="HY헤드라인M" pitchFamily="18" charset="-127"/>
              </a:rPr>
              <a:t> in SNU (Lab. Level)</a:t>
            </a:r>
          </a:p>
        </p:txBody>
      </p:sp>
      <p:grpSp>
        <p:nvGrpSpPr>
          <p:cNvPr id="60" name="그룹 59"/>
          <p:cNvGrpSpPr/>
          <p:nvPr/>
        </p:nvGrpSpPr>
        <p:grpSpPr>
          <a:xfrm>
            <a:off x="344488" y="1700808"/>
            <a:ext cx="4788532" cy="4320480"/>
            <a:chOff x="4716428" y="2096852"/>
            <a:chExt cx="4788532" cy="4284476"/>
          </a:xfrm>
        </p:grpSpPr>
        <p:pic>
          <p:nvPicPr>
            <p:cNvPr id="61" name="Picture 3"/>
            <p:cNvPicPr>
              <a:picLocks noChangeAspect="1" noChangeArrowheads="1"/>
            </p:cNvPicPr>
            <p:nvPr/>
          </p:nvPicPr>
          <p:blipFill>
            <a:blip r:embed="rId3" cstate="print"/>
            <a:srcRect/>
            <a:stretch>
              <a:fillRect/>
            </a:stretch>
          </p:blipFill>
          <p:spPr bwMode="auto">
            <a:xfrm>
              <a:off x="4772980" y="2290373"/>
              <a:ext cx="4428492" cy="3874931"/>
            </a:xfrm>
            <a:prstGeom prst="rect">
              <a:avLst/>
            </a:prstGeom>
            <a:noFill/>
            <a:ln w="9525">
              <a:noFill/>
              <a:miter lim="800000"/>
              <a:headEnd/>
              <a:tailEnd/>
            </a:ln>
          </p:spPr>
        </p:pic>
        <p:sp>
          <p:nvSpPr>
            <p:cNvPr id="62" name="TextBox 61"/>
            <p:cNvSpPr txBox="1"/>
            <p:nvPr/>
          </p:nvSpPr>
          <p:spPr>
            <a:xfrm>
              <a:off x="5421052" y="2420888"/>
              <a:ext cx="1080120" cy="230832"/>
            </a:xfrm>
            <a:prstGeom prst="rect">
              <a:avLst/>
            </a:prstGeom>
            <a:noFill/>
          </p:spPr>
          <p:txBody>
            <a:bodyPr wrap="square" rtlCol="0">
              <a:spAutoFit/>
            </a:bodyPr>
            <a:lstStyle/>
            <a:p>
              <a:r>
                <a:rPr lang="en-US" altLang="ko-KR" sz="900" b="1" dirty="0" smtClean="0">
                  <a:latin typeface="Arial" pitchFamily="34" charset="0"/>
                  <a:ea typeface="HY헤드라인M" pitchFamily="18" charset="-127"/>
                  <a:cs typeface="Arial" pitchFamily="34" charset="0"/>
                </a:rPr>
                <a:t>air-conditioner</a:t>
              </a:r>
              <a:endParaRPr lang="ko-KR" altLang="en-US" sz="900" b="1" dirty="0">
                <a:latin typeface="Arial" pitchFamily="34" charset="0"/>
                <a:ea typeface="HY헤드라인M" pitchFamily="18" charset="-127"/>
                <a:cs typeface="Arial" pitchFamily="34" charset="0"/>
              </a:endParaRPr>
            </a:p>
          </p:txBody>
        </p:sp>
        <p:sp>
          <p:nvSpPr>
            <p:cNvPr id="63" name="TextBox 62"/>
            <p:cNvSpPr txBox="1"/>
            <p:nvPr/>
          </p:nvSpPr>
          <p:spPr>
            <a:xfrm>
              <a:off x="4953000" y="2600908"/>
              <a:ext cx="874368" cy="268376"/>
            </a:xfrm>
            <a:prstGeom prst="rect">
              <a:avLst/>
            </a:prstGeom>
            <a:noFill/>
          </p:spPr>
          <p:txBody>
            <a:bodyPr wrap="square" rtlCol="0">
              <a:spAutoFit/>
            </a:bodyPr>
            <a:lstStyle/>
            <a:p>
              <a:r>
                <a:rPr lang="en-US" altLang="ko-KR" sz="1100" b="1" dirty="0" smtClean="0">
                  <a:solidFill>
                    <a:schemeClr val="bg2"/>
                  </a:solidFill>
                  <a:latin typeface="Arial" pitchFamily="34" charset="0"/>
                  <a:ea typeface="HY헤드라인M" pitchFamily="18" charset="-127"/>
                  <a:cs typeface="Arial" pitchFamily="34" charset="0"/>
                </a:rPr>
                <a:t>entrance</a:t>
              </a:r>
              <a:endParaRPr lang="ko-KR" altLang="en-US" sz="1100" b="1" dirty="0">
                <a:solidFill>
                  <a:schemeClr val="bg2"/>
                </a:solidFill>
                <a:latin typeface="Arial" pitchFamily="34" charset="0"/>
                <a:ea typeface="HY헤드라인M" pitchFamily="18" charset="-127"/>
                <a:cs typeface="Arial" pitchFamily="34" charset="0"/>
              </a:endParaRPr>
            </a:p>
          </p:txBody>
        </p:sp>
        <p:sp>
          <p:nvSpPr>
            <p:cNvPr id="64" name="TextBox 63"/>
            <p:cNvSpPr txBox="1"/>
            <p:nvPr/>
          </p:nvSpPr>
          <p:spPr>
            <a:xfrm>
              <a:off x="8361951" y="5595047"/>
              <a:ext cx="962989" cy="268376"/>
            </a:xfrm>
            <a:prstGeom prst="rect">
              <a:avLst/>
            </a:prstGeom>
            <a:noFill/>
          </p:spPr>
          <p:txBody>
            <a:bodyPr wrap="square" rtlCol="0">
              <a:spAutoFit/>
            </a:bodyPr>
            <a:lstStyle/>
            <a:p>
              <a:r>
                <a:rPr lang="en-US" altLang="ko-KR" sz="1100" b="1" dirty="0" smtClean="0">
                  <a:solidFill>
                    <a:schemeClr val="bg2"/>
                  </a:solidFill>
                  <a:latin typeface="Arial" pitchFamily="34" charset="0"/>
                  <a:ea typeface="HY헤드라인M" pitchFamily="18" charset="-127"/>
                  <a:cs typeface="Arial" pitchFamily="34" charset="0"/>
                </a:rPr>
                <a:t>entrance</a:t>
              </a:r>
              <a:endParaRPr lang="ko-KR" altLang="en-US" sz="1100" b="1" dirty="0">
                <a:solidFill>
                  <a:schemeClr val="bg2"/>
                </a:solidFill>
                <a:latin typeface="Arial" pitchFamily="34" charset="0"/>
                <a:ea typeface="HY헤드라인M" pitchFamily="18" charset="-127"/>
                <a:cs typeface="Arial" pitchFamily="34" charset="0"/>
              </a:endParaRPr>
            </a:p>
          </p:txBody>
        </p:sp>
        <p:sp>
          <p:nvSpPr>
            <p:cNvPr id="65" name="TextBox 64"/>
            <p:cNvSpPr txBox="1"/>
            <p:nvPr/>
          </p:nvSpPr>
          <p:spPr>
            <a:xfrm>
              <a:off x="6321152" y="2636912"/>
              <a:ext cx="360040" cy="230832"/>
            </a:xfrm>
            <a:prstGeom prst="rect">
              <a:avLst/>
            </a:prstGeom>
            <a:noFill/>
          </p:spPr>
          <p:txBody>
            <a:bodyPr wrap="square" rtlCol="0">
              <a:spAutoFit/>
            </a:bodyPr>
            <a:lstStyle/>
            <a:p>
              <a:r>
                <a:rPr lang="en-US" altLang="ko-KR" sz="900" b="1" dirty="0" smtClean="0">
                  <a:latin typeface="Arial" pitchFamily="34" charset="0"/>
                  <a:ea typeface="HY헤드라인M" pitchFamily="18" charset="-127"/>
                  <a:cs typeface="Arial" pitchFamily="34" charset="0"/>
                </a:rPr>
                <a:t>TV</a:t>
              </a:r>
              <a:endParaRPr lang="ko-KR" altLang="en-US" sz="900" b="1" dirty="0">
                <a:latin typeface="Arial" pitchFamily="34" charset="0"/>
                <a:ea typeface="HY헤드라인M" pitchFamily="18" charset="-127"/>
                <a:cs typeface="Arial" pitchFamily="34" charset="0"/>
              </a:endParaRPr>
            </a:p>
          </p:txBody>
        </p:sp>
        <p:sp>
          <p:nvSpPr>
            <p:cNvPr id="66" name="TextBox 65"/>
            <p:cNvSpPr txBox="1"/>
            <p:nvPr/>
          </p:nvSpPr>
          <p:spPr>
            <a:xfrm>
              <a:off x="7725308" y="2636912"/>
              <a:ext cx="360040" cy="230832"/>
            </a:xfrm>
            <a:prstGeom prst="rect">
              <a:avLst/>
            </a:prstGeom>
            <a:noFill/>
          </p:spPr>
          <p:txBody>
            <a:bodyPr wrap="square" rtlCol="0">
              <a:spAutoFit/>
            </a:bodyPr>
            <a:lstStyle/>
            <a:p>
              <a:r>
                <a:rPr lang="en-US" altLang="ko-KR" sz="900" b="1" dirty="0" smtClean="0">
                  <a:latin typeface="Arial" pitchFamily="34" charset="0"/>
                  <a:ea typeface="HY헤드라인M" pitchFamily="18" charset="-127"/>
                  <a:cs typeface="Arial" pitchFamily="34" charset="0"/>
                </a:rPr>
                <a:t>TV</a:t>
              </a:r>
              <a:endParaRPr lang="ko-KR" altLang="en-US" sz="900" b="1" dirty="0">
                <a:latin typeface="Arial" pitchFamily="34" charset="0"/>
                <a:ea typeface="HY헤드라인M" pitchFamily="18" charset="-127"/>
                <a:cs typeface="Arial" pitchFamily="34" charset="0"/>
              </a:endParaRPr>
            </a:p>
          </p:txBody>
        </p:sp>
        <p:sp>
          <p:nvSpPr>
            <p:cNvPr id="67" name="TextBox 66"/>
            <p:cNvSpPr txBox="1"/>
            <p:nvPr/>
          </p:nvSpPr>
          <p:spPr>
            <a:xfrm>
              <a:off x="6645188" y="2621456"/>
              <a:ext cx="495672" cy="230832"/>
            </a:xfrm>
            <a:prstGeom prst="rect">
              <a:avLst/>
            </a:prstGeom>
            <a:noFill/>
          </p:spPr>
          <p:txBody>
            <a:bodyPr wrap="square" rtlCol="0">
              <a:spAutoFit/>
            </a:bodyPr>
            <a:lstStyle/>
            <a:p>
              <a:r>
                <a:rPr lang="en-US" altLang="ko-KR" sz="900" b="1" dirty="0" smtClean="0">
                  <a:latin typeface="Arial" pitchFamily="34" charset="0"/>
                  <a:ea typeface="HY헤드라인M" pitchFamily="18" charset="-127"/>
                  <a:cs typeface="Arial" pitchFamily="34" charset="0"/>
                </a:rPr>
                <a:t>DVD</a:t>
              </a:r>
              <a:endParaRPr lang="ko-KR" altLang="en-US" sz="900" b="1" dirty="0">
                <a:latin typeface="Arial" pitchFamily="34" charset="0"/>
                <a:ea typeface="HY헤드라인M" pitchFamily="18" charset="-127"/>
                <a:cs typeface="Arial" pitchFamily="34" charset="0"/>
              </a:endParaRPr>
            </a:p>
          </p:txBody>
        </p:sp>
        <p:sp>
          <p:nvSpPr>
            <p:cNvPr id="68" name="TextBox 67"/>
            <p:cNvSpPr txBox="1"/>
            <p:nvPr/>
          </p:nvSpPr>
          <p:spPr>
            <a:xfrm>
              <a:off x="7293260" y="2621456"/>
              <a:ext cx="495672" cy="230832"/>
            </a:xfrm>
            <a:prstGeom prst="rect">
              <a:avLst/>
            </a:prstGeom>
            <a:noFill/>
          </p:spPr>
          <p:txBody>
            <a:bodyPr wrap="square" rtlCol="0">
              <a:spAutoFit/>
            </a:bodyPr>
            <a:lstStyle/>
            <a:p>
              <a:r>
                <a:rPr lang="en-US" altLang="ko-KR" sz="900" b="1" dirty="0" smtClean="0">
                  <a:latin typeface="Arial" pitchFamily="34" charset="0"/>
                  <a:ea typeface="HY헤드라인M" pitchFamily="18" charset="-127"/>
                  <a:cs typeface="Arial" pitchFamily="34" charset="0"/>
                </a:rPr>
                <a:t>DVD</a:t>
              </a:r>
              <a:endParaRPr lang="ko-KR" altLang="en-US" sz="900" b="1" dirty="0">
                <a:latin typeface="Arial" pitchFamily="34" charset="0"/>
                <a:ea typeface="HY헤드라인M" pitchFamily="18" charset="-127"/>
                <a:cs typeface="Arial" pitchFamily="34" charset="0"/>
              </a:endParaRPr>
            </a:p>
          </p:txBody>
        </p:sp>
        <p:sp>
          <p:nvSpPr>
            <p:cNvPr id="69" name="TextBox 68"/>
            <p:cNvSpPr txBox="1"/>
            <p:nvPr/>
          </p:nvSpPr>
          <p:spPr>
            <a:xfrm>
              <a:off x="8301372" y="2528900"/>
              <a:ext cx="1080120" cy="230832"/>
            </a:xfrm>
            <a:prstGeom prst="rect">
              <a:avLst/>
            </a:prstGeom>
            <a:noFill/>
          </p:spPr>
          <p:txBody>
            <a:bodyPr wrap="square" rtlCol="0">
              <a:spAutoFit/>
            </a:bodyPr>
            <a:lstStyle/>
            <a:p>
              <a:r>
                <a:rPr lang="en-US" altLang="ko-KR" sz="900" b="1" dirty="0" smtClean="0">
                  <a:latin typeface="Arial" pitchFamily="34" charset="0"/>
                  <a:ea typeface="HY헤드라인M" pitchFamily="18" charset="-127"/>
                  <a:cs typeface="Arial" pitchFamily="34" charset="0"/>
                </a:rPr>
                <a:t>air-conditioner</a:t>
              </a:r>
              <a:endParaRPr lang="ko-KR" altLang="en-US" sz="900" b="1" dirty="0">
                <a:latin typeface="Arial" pitchFamily="34" charset="0"/>
                <a:ea typeface="HY헤드라인M" pitchFamily="18" charset="-127"/>
                <a:cs typeface="Arial" pitchFamily="34" charset="0"/>
              </a:endParaRPr>
            </a:p>
          </p:txBody>
        </p:sp>
        <p:sp>
          <p:nvSpPr>
            <p:cNvPr id="70" name="TextBox 69"/>
            <p:cNvSpPr txBox="1"/>
            <p:nvPr/>
          </p:nvSpPr>
          <p:spPr>
            <a:xfrm>
              <a:off x="4989004" y="3825044"/>
              <a:ext cx="1080120" cy="230832"/>
            </a:xfrm>
            <a:prstGeom prst="rect">
              <a:avLst/>
            </a:prstGeom>
            <a:noFill/>
          </p:spPr>
          <p:txBody>
            <a:bodyPr wrap="square" rtlCol="0">
              <a:spAutoFit/>
            </a:bodyPr>
            <a:lstStyle/>
            <a:p>
              <a:r>
                <a:rPr lang="en-US" altLang="ko-KR" sz="900" b="1" dirty="0" smtClean="0">
                  <a:latin typeface="Arial" pitchFamily="34" charset="0"/>
                  <a:ea typeface="HY헤드라인M" pitchFamily="18" charset="-127"/>
                  <a:cs typeface="Arial" pitchFamily="34" charset="0"/>
                </a:rPr>
                <a:t>Electric blanket</a:t>
              </a:r>
              <a:endParaRPr lang="ko-KR" altLang="en-US" sz="900" b="1" dirty="0">
                <a:latin typeface="Arial" pitchFamily="34" charset="0"/>
                <a:ea typeface="HY헤드라인M" pitchFamily="18" charset="-127"/>
                <a:cs typeface="Arial" pitchFamily="34" charset="0"/>
              </a:endParaRPr>
            </a:p>
          </p:txBody>
        </p:sp>
        <p:sp>
          <p:nvSpPr>
            <p:cNvPr id="71" name="TextBox 70"/>
            <p:cNvSpPr txBox="1"/>
            <p:nvPr/>
          </p:nvSpPr>
          <p:spPr>
            <a:xfrm>
              <a:off x="7185248" y="3501008"/>
              <a:ext cx="1080120" cy="230832"/>
            </a:xfrm>
            <a:prstGeom prst="rect">
              <a:avLst/>
            </a:prstGeom>
            <a:noFill/>
          </p:spPr>
          <p:txBody>
            <a:bodyPr wrap="square" rtlCol="0">
              <a:spAutoFit/>
            </a:bodyPr>
            <a:lstStyle/>
            <a:p>
              <a:r>
                <a:rPr lang="en-US" altLang="ko-KR" sz="900" b="1" dirty="0" smtClean="0">
                  <a:latin typeface="Arial" pitchFamily="34" charset="0"/>
                  <a:ea typeface="HY헤드라인M" pitchFamily="18" charset="-127"/>
                  <a:cs typeface="Arial" pitchFamily="34" charset="0"/>
                </a:rPr>
                <a:t>Electric blanket</a:t>
              </a:r>
              <a:endParaRPr lang="ko-KR" altLang="en-US" sz="900" b="1" dirty="0">
                <a:latin typeface="Arial" pitchFamily="34" charset="0"/>
                <a:ea typeface="HY헤드라인M" pitchFamily="18" charset="-127"/>
                <a:cs typeface="Arial" pitchFamily="34" charset="0"/>
              </a:endParaRPr>
            </a:p>
          </p:txBody>
        </p:sp>
        <p:sp>
          <p:nvSpPr>
            <p:cNvPr id="72" name="TextBox 71"/>
            <p:cNvSpPr txBox="1"/>
            <p:nvPr/>
          </p:nvSpPr>
          <p:spPr>
            <a:xfrm>
              <a:off x="5637076" y="3392996"/>
              <a:ext cx="540060" cy="230832"/>
            </a:xfrm>
            <a:prstGeom prst="rect">
              <a:avLst/>
            </a:prstGeom>
            <a:noFill/>
          </p:spPr>
          <p:txBody>
            <a:bodyPr wrap="square" rtlCol="0">
              <a:spAutoFit/>
            </a:bodyPr>
            <a:lstStyle/>
            <a:p>
              <a:r>
                <a:rPr lang="en-US" altLang="ko-KR" sz="900" b="1" dirty="0" smtClean="0">
                  <a:latin typeface="Arial" pitchFamily="34" charset="0"/>
                  <a:ea typeface="HY헤드라인M" pitchFamily="18" charset="-127"/>
                  <a:cs typeface="Arial" pitchFamily="34" charset="0"/>
                </a:rPr>
                <a:t>Lamp</a:t>
              </a:r>
              <a:endParaRPr lang="ko-KR" altLang="en-US" sz="900" b="1" dirty="0">
                <a:latin typeface="Arial" pitchFamily="34" charset="0"/>
                <a:ea typeface="HY헤드라인M" pitchFamily="18" charset="-127"/>
                <a:cs typeface="Arial" pitchFamily="34" charset="0"/>
              </a:endParaRPr>
            </a:p>
          </p:txBody>
        </p:sp>
        <p:sp>
          <p:nvSpPr>
            <p:cNvPr id="73" name="TextBox 72"/>
            <p:cNvSpPr txBox="1"/>
            <p:nvPr/>
          </p:nvSpPr>
          <p:spPr>
            <a:xfrm>
              <a:off x="8085348" y="3897052"/>
              <a:ext cx="540060" cy="230832"/>
            </a:xfrm>
            <a:prstGeom prst="rect">
              <a:avLst/>
            </a:prstGeom>
            <a:noFill/>
          </p:spPr>
          <p:txBody>
            <a:bodyPr wrap="square" rtlCol="0">
              <a:spAutoFit/>
            </a:bodyPr>
            <a:lstStyle/>
            <a:p>
              <a:r>
                <a:rPr lang="en-US" altLang="ko-KR" sz="900" b="1" dirty="0" smtClean="0">
                  <a:latin typeface="Arial" pitchFamily="34" charset="0"/>
                  <a:ea typeface="HY헤드라인M" pitchFamily="18" charset="-127"/>
                  <a:cs typeface="Arial" pitchFamily="34" charset="0"/>
                </a:rPr>
                <a:t>Lamp</a:t>
              </a:r>
              <a:endParaRPr lang="ko-KR" altLang="en-US" sz="900" b="1" dirty="0">
                <a:latin typeface="Arial" pitchFamily="34" charset="0"/>
                <a:ea typeface="HY헤드라인M" pitchFamily="18" charset="-127"/>
                <a:cs typeface="Arial" pitchFamily="34" charset="0"/>
              </a:endParaRPr>
            </a:p>
          </p:txBody>
        </p:sp>
        <p:sp>
          <p:nvSpPr>
            <p:cNvPr id="74" name="TextBox 73"/>
            <p:cNvSpPr txBox="1"/>
            <p:nvPr/>
          </p:nvSpPr>
          <p:spPr>
            <a:xfrm>
              <a:off x="8733420" y="2888940"/>
              <a:ext cx="540060" cy="230832"/>
            </a:xfrm>
            <a:prstGeom prst="rect">
              <a:avLst/>
            </a:prstGeom>
            <a:noFill/>
          </p:spPr>
          <p:txBody>
            <a:bodyPr wrap="square" rtlCol="0">
              <a:spAutoFit/>
            </a:bodyPr>
            <a:lstStyle/>
            <a:p>
              <a:r>
                <a:rPr lang="en-US" altLang="ko-KR" sz="900" b="1" dirty="0" smtClean="0">
                  <a:latin typeface="Arial" pitchFamily="34" charset="0"/>
                  <a:ea typeface="HY헤드라인M" pitchFamily="18" charset="-127"/>
                  <a:cs typeface="Arial" pitchFamily="34" charset="0"/>
                </a:rPr>
                <a:t>PC</a:t>
              </a:r>
              <a:endParaRPr lang="ko-KR" altLang="en-US" sz="900" b="1" dirty="0">
                <a:latin typeface="Arial" pitchFamily="34" charset="0"/>
                <a:ea typeface="HY헤드라인M" pitchFamily="18" charset="-127"/>
                <a:cs typeface="Arial" pitchFamily="34" charset="0"/>
              </a:endParaRPr>
            </a:p>
          </p:txBody>
        </p:sp>
        <p:sp>
          <p:nvSpPr>
            <p:cNvPr id="75" name="TextBox 74"/>
            <p:cNvSpPr txBox="1"/>
            <p:nvPr/>
          </p:nvSpPr>
          <p:spPr>
            <a:xfrm>
              <a:off x="6717196" y="3861048"/>
              <a:ext cx="540060" cy="230832"/>
            </a:xfrm>
            <a:prstGeom prst="rect">
              <a:avLst/>
            </a:prstGeom>
            <a:noFill/>
          </p:spPr>
          <p:txBody>
            <a:bodyPr wrap="square" rtlCol="0">
              <a:spAutoFit/>
            </a:bodyPr>
            <a:lstStyle/>
            <a:p>
              <a:r>
                <a:rPr lang="en-US" altLang="ko-KR" sz="900" b="1" dirty="0" smtClean="0">
                  <a:latin typeface="Arial" pitchFamily="34" charset="0"/>
                  <a:ea typeface="HY헤드라인M" pitchFamily="18" charset="-127"/>
                  <a:cs typeface="Arial" pitchFamily="34" charset="0"/>
                </a:rPr>
                <a:t>PC</a:t>
              </a:r>
              <a:endParaRPr lang="ko-KR" altLang="en-US" sz="900" b="1" dirty="0">
                <a:latin typeface="Arial" pitchFamily="34" charset="0"/>
                <a:ea typeface="HY헤드라인M" pitchFamily="18" charset="-127"/>
                <a:cs typeface="Arial" pitchFamily="34" charset="0"/>
              </a:endParaRPr>
            </a:p>
          </p:txBody>
        </p:sp>
        <p:sp>
          <p:nvSpPr>
            <p:cNvPr id="76" name="TextBox 75"/>
            <p:cNvSpPr txBox="1"/>
            <p:nvPr/>
          </p:nvSpPr>
          <p:spPr>
            <a:xfrm>
              <a:off x="6609184" y="4581128"/>
              <a:ext cx="540060" cy="230832"/>
            </a:xfrm>
            <a:prstGeom prst="rect">
              <a:avLst/>
            </a:prstGeom>
            <a:noFill/>
          </p:spPr>
          <p:txBody>
            <a:bodyPr wrap="square" rtlCol="0">
              <a:spAutoFit/>
            </a:bodyPr>
            <a:lstStyle/>
            <a:p>
              <a:r>
                <a:rPr lang="en-US" altLang="ko-KR" sz="900" b="1" dirty="0" smtClean="0">
                  <a:latin typeface="Arial" pitchFamily="34" charset="0"/>
                  <a:ea typeface="HY헤드라인M" pitchFamily="18" charset="-127"/>
                  <a:cs typeface="Arial" pitchFamily="34" charset="0"/>
                </a:rPr>
                <a:t>Lamp</a:t>
              </a:r>
              <a:endParaRPr lang="ko-KR" altLang="en-US" sz="900" b="1" dirty="0">
                <a:latin typeface="Arial" pitchFamily="34" charset="0"/>
                <a:ea typeface="HY헤드라인M" pitchFamily="18" charset="-127"/>
                <a:cs typeface="Arial" pitchFamily="34" charset="0"/>
              </a:endParaRPr>
            </a:p>
          </p:txBody>
        </p:sp>
        <p:sp>
          <p:nvSpPr>
            <p:cNvPr id="77" name="TextBox 76"/>
            <p:cNvSpPr txBox="1"/>
            <p:nvPr/>
          </p:nvSpPr>
          <p:spPr>
            <a:xfrm>
              <a:off x="6105128" y="4977172"/>
              <a:ext cx="909796" cy="268376"/>
            </a:xfrm>
            <a:prstGeom prst="rect">
              <a:avLst/>
            </a:prstGeom>
            <a:noFill/>
          </p:spPr>
          <p:txBody>
            <a:bodyPr wrap="square" rtlCol="0">
              <a:spAutoFit/>
            </a:bodyPr>
            <a:lstStyle/>
            <a:p>
              <a:r>
                <a:rPr lang="en-US" altLang="ko-KR" sz="1100" b="1" dirty="0" smtClean="0">
                  <a:solidFill>
                    <a:schemeClr val="bg2"/>
                  </a:solidFill>
                  <a:latin typeface="Arial" pitchFamily="34" charset="0"/>
                  <a:ea typeface="HY헤드라인M" pitchFamily="18" charset="-127"/>
                  <a:cs typeface="Arial" pitchFamily="34" charset="0"/>
                </a:rPr>
                <a:t>Kitchen</a:t>
              </a:r>
              <a:endParaRPr lang="ko-KR" altLang="en-US" sz="1100" b="1" dirty="0">
                <a:solidFill>
                  <a:schemeClr val="bg2"/>
                </a:solidFill>
                <a:latin typeface="Arial" pitchFamily="34" charset="0"/>
                <a:ea typeface="HY헤드라인M" pitchFamily="18" charset="-127"/>
                <a:cs typeface="Arial" pitchFamily="34" charset="0"/>
              </a:endParaRPr>
            </a:p>
          </p:txBody>
        </p:sp>
        <p:sp>
          <p:nvSpPr>
            <p:cNvPr id="78" name="TextBox 77"/>
            <p:cNvSpPr txBox="1"/>
            <p:nvPr/>
          </p:nvSpPr>
          <p:spPr>
            <a:xfrm>
              <a:off x="8373380" y="4833156"/>
              <a:ext cx="786806" cy="268376"/>
            </a:xfrm>
            <a:prstGeom prst="rect">
              <a:avLst/>
            </a:prstGeom>
            <a:noFill/>
          </p:spPr>
          <p:txBody>
            <a:bodyPr wrap="square" rtlCol="0">
              <a:spAutoFit/>
            </a:bodyPr>
            <a:lstStyle/>
            <a:p>
              <a:r>
                <a:rPr lang="en-US" altLang="ko-KR" sz="1100" b="1" dirty="0" smtClean="0">
                  <a:solidFill>
                    <a:schemeClr val="bg2"/>
                  </a:solidFill>
                  <a:latin typeface="Arial" pitchFamily="34" charset="0"/>
                  <a:ea typeface="HY헤드라인M" pitchFamily="18" charset="-127"/>
                  <a:cs typeface="Arial" pitchFamily="34" charset="0"/>
                </a:rPr>
                <a:t>Kitchen</a:t>
              </a:r>
              <a:endParaRPr lang="ko-KR" altLang="en-US" sz="1100" b="1" dirty="0">
                <a:solidFill>
                  <a:schemeClr val="bg2"/>
                </a:solidFill>
                <a:latin typeface="Arial" pitchFamily="34" charset="0"/>
                <a:ea typeface="HY헤드라인M" pitchFamily="18" charset="-127"/>
                <a:cs typeface="Arial" pitchFamily="34" charset="0"/>
              </a:endParaRPr>
            </a:p>
          </p:txBody>
        </p:sp>
        <p:sp>
          <p:nvSpPr>
            <p:cNvPr id="79" name="TextBox 78"/>
            <p:cNvSpPr txBox="1"/>
            <p:nvPr/>
          </p:nvSpPr>
          <p:spPr>
            <a:xfrm>
              <a:off x="5745088" y="4005064"/>
              <a:ext cx="684076" cy="230832"/>
            </a:xfrm>
            <a:prstGeom prst="rect">
              <a:avLst/>
            </a:prstGeom>
            <a:noFill/>
          </p:spPr>
          <p:txBody>
            <a:bodyPr wrap="square" rtlCol="0">
              <a:spAutoFit/>
            </a:bodyPr>
            <a:lstStyle/>
            <a:p>
              <a:r>
                <a:rPr lang="en-US" altLang="ko-KR" sz="900" b="1" dirty="0" smtClean="0">
                  <a:latin typeface="Arial" pitchFamily="34" charset="0"/>
                  <a:ea typeface="HY헤드라인M" pitchFamily="18" charset="-127"/>
                  <a:cs typeface="Arial" pitchFamily="34" charset="0"/>
                </a:rPr>
                <a:t>Vacuum</a:t>
              </a:r>
              <a:endParaRPr lang="ko-KR" altLang="en-US" sz="900" b="1" dirty="0">
                <a:latin typeface="Arial" pitchFamily="34" charset="0"/>
                <a:ea typeface="HY헤드라인M" pitchFamily="18" charset="-127"/>
                <a:cs typeface="Arial" pitchFamily="34" charset="0"/>
              </a:endParaRPr>
            </a:p>
          </p:txBody>
        </p:sp>
        <p:sp>
          <p:nvSpPr>
            <p:cNvPr id="80" name="TextBox 79"/>
            <p:cNvSpPr txBox="1"/>
            <p:nvPr/>
          </p:nvSpPr>
          <p:spPr>
            <a:xfrm>
              <a:off x="8697416" y="3537012"/>
              <a:ext cx="540060" cy="230832"/>
            </a:xfrm>
            <a:prstGeom prst="rect">
              <a:avLst/>
            </a:prstGeom>
            <a:noFill/>
          </p:spPr>
          <p:txBody>
            <a:bodyPr wrap="square" rtlCol="0">
              <a:spAutoFit/>
            </a:bodyPr>
            <a:lstStyle/>
            <a:p>
              <a:r>
                <a:rPr lang="en-US" altLang="ko-KR" sz="900" b="1" dirty="0" smtClean="0">
                  <a:latin typeface="Arial" pitchFamily="34" charset="0"/>
                  <a:ea typeface="HY헤드라인M" pitchFamily="18" charset="-127"/>
                  <a:cs typeface="Arial" pitchFamily="34" charset="0"/>
                </a:rPr>
                <a:t>Lamp</a:t>
              </a:r>
              <a:endParaRPr lang="ko-KR" altLang="en-US" sz="900" b="1" dirty="0">
                <a:latin typeface="Arial" pitchFamily="34" charset="0"/>
                <a:ea typeface="HY헤드라인M" pitchFamily="18" charset="-127"/>
                <a:cs typeface="Arial" pitchFamily="34" charset="0"/>
              </a:endParaRPr>
            </a:p>
          </p:txBody>
        </p:sp>
        <p:sp>
          <p:nvSpPr>
            <p:cNvPr id="81" name="TextBox 80"/>
            <p:cNvSpPr txBox="1"/>
            <p:nvPr/>
          </p:nvSpPr>
          <p:spPr>
            <a:xfrm>
              <a:off x="8661412" y="3897052"/>
              <a:ext cx="540060" cy="369332"/>
            </a:xfrm>
            <a:prstGeom prst="rect">
              <a:avLst/>
            </a:prstGeom>
            <a:noFill/>
          </p:spPr>
          <p:txBody>
            <a:bodyPr wrap="square" rtlCol="0">
              <a:spAutoFit/>
            </a:bodyPr>
            <a:lstStyle/>
            <a:p>
              <a:r>
                <a:rPr lang="en-US" altLang="ko-KR" sz="900" b="1" dirty="0" smtClean="0">
                  <a:latin typeface="Arial" pitchFamily="34" charset="0"/>
                  <a:ea typeface="HY헤드라인M" pitchFamily="18" charset="-127"/>
                  <a:cs typeface="Arial" pitchFamily="34" charset="0"/>
                </a:rPr>
                <a:t>Hair-dryer</a:t>
              </a:r>
              <a:endParaRPr lang="ko-KR" altLang="en-US" sz="900" b="1" dirty="0">
                <a:latin typeface="Arial" pitchFamily="34" charset="0"/>
                <a:ea typeface="HY헤드라인M" pitchFamily="18" charset="-127"/>
                <a:cs typeface="Arial" pitchFamily="34" charset="0"/>
              </a:endParaRPr>
            </a:p>
          </p:txBody>
        </p:sp>
        <p:sp>
          <p:nvSpPr>
            <p:cNvPr id="82" name="TextBox 81"/>
            <p:cNvSpPr txBox="1"/>
            <p:nvPr/>
          </p:nvSpPr>
          <p:spPr>
            <a:xfrm>
              <a:off x="6609184" y="3501008"/>
              <a:ext cx="540060" cy="369332"/>
            </a:xfrm>
            <a:prstGeom prst="rect">
              <a:avLst/>
            </a:prstGeom>
            <a:noFill/>
          </p:spPr>
          <p:txBody>
            <a:bodyPr wrap="square" rtlCol="0">
              <a:spAutoFit/>
            </a:bodyPr>
            <a:lstStyle/>
            <a:p>
              <a:r>
                <a:rPr lang="en-US" altLang="ko-KR" sz="900" b="1" dirty="0" smtClean="0">
                  <a:latin typeface="Arial" pitchFamily="34" charset="0"/>
                  <a:ea typeface="HY헤드라인M" pitchFamily="18" charset="-127"/>
                  <a:cs typeface="Arial" pitchFamily="34" charset="0"/>
                </a:rPr>
                <a:t>Hair-dryer</a:t>
              </a:r>
              <a:endParaRPr lang="ko-KR" altLang="en-US" sz="900" b="1" dirty="0">
                <a:latin typeface="Arial" pitchFamily="34" charset="0"/>
                <a:ea typeface="HY헤드라인M" pitchFamily="18" charset="-127"/>
                <a:cs typeface="Arial" pitchFamily="34" charset="0"/>
              </a:endParaRPr>
            </a:p>
          </p:txBody>
        </p:sp>
        <p:sp>
          <p:nvSpPr>
            <p:cNvPr id="83" name="TextBox 82"/>
            <p:cNvSpPr txBox="1"/>
            <p:nvPr/>
          </p:nvSpPr>
          <p:spPr>
            <a:xfrm>
              <a:off x="5457056" y="5646440"/>
              <a:ext cx="900100" cy="230832"/>
            </a:xfrm>
            <a:prstGeom prst="rect">
              <a:avLst/>
            </a:prstGeom>
            <a:noFill/>
          </p:spPr>
          <p:txBody>
            <a:bodyPr wrap="square" rtlCol="0">
              <a:spAutoFit/>
            </a:bodyPr>
            <a:lstStyle/>
            <a:p>
              <a:r>
                <a:rPr lang="en-US" altLang="ko-KR" sz="900" b="1" dirty="0" smtClean="0">
                  <a:latin typeface="Arial" pitchFamily="34" charset="0"/>
                  <a:ea typeface="HY헤드라인M" pitchFamily="18" charset="-127"/>
                  <a:cs typeface="Arial" pitchFamily="34" charset="0"/>
                </a:rPr>
                <a:t>Refrigerator</a:t>
              </a:r>
              <a:endParaRPr lang="ko-KR" altLang="en-US" sz="900" b="1" dirty="0">
                <a:latin typeface="Arial" pitchFamily="34" charset="0"/>
                <a:ea typeface="HY헤드라인M" pitchFamily="18" charset="-127"/>
                <a:cs typeface="Arial" pitchFamily="34" charset="0"/>
              </a:endParaRPr>
            </a:p>
          </p:txBody>
        </p:sp>
        <p:sp>
          <p:nvSpPr>
            <p:cNvPr id="84" name="TextBox 83"/>
            <p:cNvSpPr txBox="1"/>
            <p:nvPr/>
          </p:nvSpPr>
          <p:spPr>
            <a:xfrm rot="16200000">
              <a:off x="6814610" y="4771746"/>
              <a:ext cx="900100" cy="230832"/>
            </a:xfrm>
            <a:prstGeom prst="rect">
              <a:avLst/>
            </a:prstGeom>
            <a:noFill/>
          </p:spPr>
          <p:txBody>
            <a:bodyPr wrap="square" rtlCol="0">
              <a:spAutoFit/>
            </a:bodyPr>
            <a:lstStyle/>
            <a:p>
              <a:r>
                <a:rPr lang="en-US" altLang="ko-KR" sz="900" b="1" dirty="0" smtClean="0">
                  <a:latin typeface="Arial" pitchFamily="34" charset="0"/>
                  <a:ea typeface="HY헤드라인M" pitchFamily="18" charset="-127"/>
                  <a:cs typeface="Arial" pitchFamily="34" charset="0"/>
                </a:rPr>
                <a:t>Refrigerator</a:t>
              </a:r>
              <a:endParaRPr lang="ko-KR" altLang="en-US" sz="900" b="1" dirty="0">
                <a:latin typeface="Arial" pitchFamily="34" charset="0"/>
                <a:ea typeface="HY헤드라인M" pitchFamily="18" charset="-127"/>
                <a:cs typeface="Arial" pitchFamily="34" charset="0"/>
              </a:endParaRPr>
            </a:p>
          </p:txBody>
        </p:sp>
        <p:sp>
          <p:nvSpPr>
            <p:cNvPr id="85" name="TextBox 84"/>
            <p:cNvSpPr txBox="1"/>
            <p:nvPr/>
          </p:nvSpPr>
          <p:spPr>
            <a:xfrm rot="16200000">
              <a:off x="7189894" y="5260558"/>
              <a:ext cx="720080" cy="369332"/>
            </a:xfrm>
            <a:prstGeom prst="rect">
              <a:avLst/>
            </a:prstGeom>
            <a:noFill/>
          </p:spPr>
          <p:txBody>
            <a:bodyPr wrap="square" rtlCol="0">
              <a:spAutoFit/>
            </a:bodyPr>
            <a:lstStyle/>
            <a:p>
              <a:r>
                <a:rPr lang="en-US" altLang="ko-KR" sz="900" b="1" dirty="0" smtClean="0">
                  <a:latin typeface="Arial" pitchFamily="34" charset="0"/>
                  <a:ea typeface="HY헤드라인M" pitchFamily="18" charset="-127"/>
                  <a:cs typeface="Arial" pitchFamily="34" charset="0"/>
                </a:rPr>
                <a:t>Washing-machine</a:t>
              </a:r>
              <a:endParaRPr lang="ko-KR" altLang="en-US" sz="900" b="1" dirty="0">
                <a:latin typeface="Arial" pitchFamily="34" charset="0"/>
                <a:ea typeface="HY헤드라인M" pitchFamily="18" charset="-127"/>
                <a:cs typeface="Arial" pitchFamily="34" charset="0"/>
              </a:endParaRPr>
            </a:p>
          </p:txBody>
        </p:sp>
        <p:sp>
          <p:nvSpPr>
            <p:cNvPr id="86" name="TextBox 85"/>
            <p:cNvSpPr txBox="1"/>
            <p:nvPr/>
          </p:nvSpPr>
          <p:spPr>
            <a:xfrm>
              <a:off x="6321152" y="5651956"/>
              <a:ext cx="900100" cy="369332"/>
            </a:xfrm>
            <a:prstGeom prst="rect">
              <a:avLst/>
            </a:prstGeom>
            <a:noFill/>
          </p:spPr>
          <p:txBody>
            <a:bodyPr wrap="square" rtlCol="0">
              <a:spAutoFit/>
            </a:bodyPr>
            <a:lstStyle/>
            <a:p>
              <a:r>
                <a:rPr lang="en-US" altLang="ko-KR" sz="900" b="1" dirty="0" smtClean="0">
                  <a:latin typeface="Arial" pitchFamily="34" charset="0"/>
                  <a:ea typeface="HY헤드라인M" pitchFamily="18" charset="-127"/>
                  <a:cs typeface="Arial" pitchFamily="34" charset="0"/>
                </a:rPr>
                <a:t>Washing-machine</a:t>
              </a:r>
              <a:endParaRPr lang="ko-KR" altLang="en-US" sz="900" b="1" dirty="0">
                <a:latin typeface="Arial" pitchFamily="34" charset="0"/>
                <a:ea typeface="HY헤드라인M" pitchFamily="18" charset="-127"/>
                <a:cs typeface="Arial" pitchFamily="34" charset="0"/>
              </a:endParaRPr>
            </a:p>
          </p:txBody>
        </p:sp>
        <p:sp>
          <p:nvSpPr>
            <p:cNvPr id="87" name="TextBox 86"/>
            <p:cNvSpPr txBox="1"/>
            <p:nvPr/>
          </p:nvSpPr>
          <p:spPr>
            <a:xfrm>
              <a:off x="4953000" y="4437112"/>
              <a:ext cx="828092" cy="230832"/>
            </a:xfrm>
            <a:prstGeom prst="rect">
              <a:avLst/>
            </a:prstGeom>
            <a:noFill/>
          </p:spPr>
          <p:txBody>
            <a:bodyPr wrap="square" rtlCol="0">
              <a:spAutoFit/>
            </a:bodyPr>
            <a:lstStyle/>
            <a:p>
              <a:r>
                <a:rPr lang="en-US" altLang="ko-KR" sz="900" b="1" dirty="0" smtClean="0">
                  <a:latin typeface="Arial" pitchFamily="34" charset="0"/>
                  <a:ea typeface="HY헤드라인M" pitchFamily="18" charset="-127"/>
                  <a:cs typeface="Arial" pitchFamily="34" charset="0"/>
                </a:rPr>
                <a:t>microwave</a:t>
              </a:r>
              <a:endParaRPr lang="ko-KR" altLang="en-US" sz="900" b="1" dirty="0">
                <a:latin typeface="Arial" pitchFamily="34" charset="0"/>
                <a:ea typeface="HY헤드라인M" pitchFamily="18" charset="-127"/>
                <a:cs typeface="Arial" pitchFamily="34" charset="0"/>
              </a:endParaRPr>
            </a:p>
          </p:txBody>
        </p:sp>
        <p:sp>
          <p:nvSpPr>
            <p:cNvPr id="88" name="TextBox 87"/>
            <p:cNvSpPr txBox="1"/>
            <p:nvPr/>
          </p:nvSpPr>
          <p:spPr>
            <a:xfrm>
              <a:off x="7005228" y="4329100"/>
              <a:ext cx="828092" cy="230832"/>
            </a:xfrm>
            <a:prstGeom prst="rect">
              <a:avLst/>
            </a:prstGeom>
            <a:noFill/>
          </p:spPr>
          <p:txBody>
            <a:bodyPr wrap="square" rtlCol="0">
              <a:spAutoFit/>
            </a:bodyPr>
            <a:lstStyle/>
            <a:p>
              <a:r>
                <a:rPr lang="en-US" altLang="ko-KR" sz="900" b="1" dirty="0" smtClean="0">
                  <a:latin typeface="Arial" pitchFamily="34" charset="0"/>
                  <a:ea typeface="HY헤드라인M" pitchFamily="18" charset="-127"/>
                  <a:cs typeface="Arial" pitchFamily="34" charset="0"/>
                </a:rPr>
                <a:t>microwave</a:t>
              </a:r>
              <a:endParaRPr lang="ko-KR" altLang="en-US" sz="900" b="1" dirty="0">
                <a:latin typeface="Arial" pitchFamily="34" charset="0"/>
                <a:ea typeface="HY헤드라인M" pitchFamily="18" charset="-127"/>
                <a:cs typeface="Arial" pitchFamily="34" charset="0"/>
              </a:endParaRPr>
            </a:p>
          </p:txBody>
        </p:sp>
        <p:sp>
          <p:nvSpPr>
            <p:cNvPr id="89" name="TextBox 88"/>
            <p:cNvSpPr txBox="1"/>
            <p:nvPr/>
          </p:nvSpPr>
          <p:spPr>
            <a:xfrm>
              <a:off x="5637076" y="4437112"/>
              <a:ext cx="684076" cy="230832"/>
            </a:xfrm>
            <a:prstGeom prst="rect">
              <a:avLst/>
            </a:prstGeom>
            <a:noFill/>
          </p:spPr>
          <p:txBody>
            <a:bodyPr wrap="square" rtlCol="0">
              <a:spAutoFit/>
            </a:bodyPr>
            <a:lstStyle/>
            <a:p>
              <a:r>
                <a:rPr lang="en-US" altLang="ko-KR" sz="900" b="1" dirty="0" smtClean="0">
                  <a:latin typeface="Arial" pitchFamily="34" charset="0"/>
                  <a:ea typeface="HY헤드라인M" pitchFamily="18" charset="-127"/>
                  <a:cs typeface="Arial" pitchFamily="34" charset="0"/>
                </a:rPr>
                <a:t>boiler</a:t>
              </a:r>
              <a:endParaRPr lang="ko-KR" altLang="en-US" sz="900" b="1" dirty="0">
                <a:latin typeface="Arial" pitchFamily="34" charset="0"/>
                <a:ea typeface="HY헤드라인M" pitchFamily="18" charset="-127"/>
                <a:cs typeface="Arial" pitchFamily="34" charset="0"/>
              </a:endParaRPr>
            </a:p>
          </p:txBody>
        </p:sp>
        <p:sp>
          <p:nvSpPr>
            <p:cNvPr id="90" name="TextBox 89"/>
            <p:cNvSpPr txBox="1"/>
            <p:nvPr/>
          </p:nvSpPr>
          <p:spPr>
            <a:xfrm>
              <a:off x="7725308" y="4329100"/>
              <a:ext cx="684076" cy="230832"/>
            </a:xfrm>
            <a:prstGeom prst="rect">
              <a:avLst/>
            </a:prstGeom>
            <a:noFill/>
          </p:spPr>
          <p:txBody>
            <a:bodyPr wrap="square" rtlCol="0">
              <a:spAutoFit/>
            </a:bodyPr>
            <a:lstStyle/>
            <a:p>
              <a:r>
                <a:rPr lang="en-US" altLang="ko-KR" sz="900" b="1" dirty="0" smtClean="0">
                  <a:latin typeface="Arial" pitchFamily="34" charset="0"/>
                  <a:ea typeface="HY헤드라인M" pitchFamily="18" charset="-127"/>
                  <a:cs typeface="Arial" pitchFamily="34" charset="0"/>
                </a:rPr>
                <a:t>boiler</a:t>
              </a:r>
              <a:endParaRPr lang="ko-KR" altLang="en-US" sz="900" b="1" dirty="0">
                <a:latin typeface="Arial" pitchFamily="34" charset="0"/>
                <a:ea typeface="HY헤드라인M" pitchFamily="18" charset="-127"/>
                <a:cs typeface="Arial" pitchFamily="34" charset="0"/>
              </a:endParaRPr>
            </a:p>
          </p:txBody>
        </p:sp>
        <p:sp>
          <p:nvSpPr>
            <p:cNvPr id="91" name="직사각형 90"/>
            <p:cNvSpPr/>
            <p:nvPr/>
          </p:nvSpPr>
          <p:spPr>
            <a:xfrm>
              <a:off x="4716428" y="2096852"/>
              <a:ext cx="2376264" cy="4104456"/>
            </a:xfrm>
            <a:prstGeom prst="rect">
              <a:avLst/>
            </a:prstGeom>
            <a:noFill/>
            <a:ln w="317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2" name="직사각형 91"/>
            <p:cNvSpPr/>
            <p:nvPr/>
          </p:nvSpPr>
          <p:spPr>
            <a:xfrm>
              <a:off x="7128696" y="2096852"/>
              <a:ext cx="2376264" cy="4104456"/>
            </a:xfrm>
            <a:prstGeom prst="rect">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3" name="TextBox 92"/>
            <p:cNvSpPr txBox="1"/>
            <p:nvPr/>
          </p:nvSpPr>
          <p:spPr>
            <a:xfrm>
              <a:off x="7934322" y="2096852"/>
              <a:ext cx="1116124" cy="261610"/>
            </a:xfrm>
            <a:prstGeom prst="rect">
              <a:avLst/>
            </a:prstGeom>
            <a:noFill/>
          </p:spPr>
          <p:txBody>
            <a:bodyPr wrap="square" rtlCol="0">
              <a:spAutoFit/>
            </a:bodyPr>
            <a:lstStyle/>
            <a:p>
              <a:r>
                <a:rPr lang="en-US" altLang="ko-KR" sz="1100" b="1" dirty="0" smtClean="0">
                  <a:solidFill>
                    <a:schemeClr val="bg1"/>
                  </a:solidFill>
                  <a:latin typeface="Arial" pitchFamily="34" charset="0"/>
                  <a:ea typeface="HY헤드라인M" pitchFamily="18" charset="-127"/>
                  <a:cs typeface="Arial" pitchFamily="34" charset="0"/>
                </a:rPr>
                <a:t>AC/DC Conv.</a:t>
              </a:r>
              <a:endParaRPr lang="ko-KR" altLang="en-US" sz="1100" b="1" dirty="0">
                <a:solidFill>
                  <a:schemeClr val="bg1"/>
                </a:solidFill>
                <a:latin typeface="Arial" pitchFamily="34" charset="0"/>
                <a:ea typeface="HY헤드라인M" pitchFamily="18" charset="-127"/>
                <a:cs typeface="Arial" pitchFamily="34" charset="0"/>
              </a:endParaRPr>
            </a:p>
          </p:txBody>
        </p:sp>
        <p:sp>
          <p:nvSpPr>
            <p:cNvPr id="94" name="직사각형 93"/>
            <p:cNvSpPr/>
            <p:nvPr/>
          </p:nvSpPr>
          <p:spPr>
            <a:xfrm>
              <a:off x="5673080" y="6057292"/>
              <a:ext cx="756084" cy="324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bg2"/>
                  </a:solidFill>
                  <a:latin typeface="Arial" pitchFamily="34" charset="0"/>
                  <a:cs typeface="Arial" pitchFamily="34" charset="0"/>
                </a:rPr>
                <a:t>AC</a:t>
              </a:r>
              <a:endParaRPr lang="ko-KR" altLang="en-US" b="1" dirty="0">
                <a:solidFill>
                  <a:schemeClr val="bg2"/>
                </a:solidFill>
                <a:latin typeface="Arial" pitchFamily="34" charset="0"/>
                <a:cs typeface="Arial" pitchFamily="34" charset="0"/>
              </a:endParaRPr>
            </a:p>
          </p:txBody>
        </p:sp>
        <p:sp>
          <p:nvSpPr>
            <p:cNvPr id="95" name="직사각형 94"/>
            <p:cNvSpPr/>
            <p:nvPr/>
          </p:nvSpPr>
          <p:spPr>
            <a:xfrm>
              <a:off x="7869324" y="6057292"/>
              <a:ext cx="756084" cy="324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bg2"/>
                  </a:solidFill>
                  <a:latin typeface="Arial" pitchFamily="34" charset="0"/>
                  <a:cs typeface="Arial" pitchFamily="34" charset="0"/>
                </a:rPr>
                <a:t>DC</a:t>
              </a:r>
              <a:endParaRPr lang="ko-KR" altLang="en-US" b="1" dirty="0">
                <a:solidFill>
                  <a:schemeClr val="bg2"/>
                </a:solidFill>
                <a:latin typeface="Arial" pitchFamily="34" charset="0"/>
                <a:cs typeface="Arial" pitchFamily="34" charset="0"/>
              </a:endParaRPr>
            </a:p>
          </p:txBody>
        </p:sp>
      </p:grpSp>
      <p:pic>
        <p:nvPicPr>
          <p:cNvPr id="99" name="Picture 2" descr="E:\ERI_BHS\201012xx\Presentations\SNC00052.jpg"/>
          <p:cNvPicPr>
            <a:picLocks noChangeAspect="1" noChangeArrowheads="1"/>
          </p:cNvPicPr>
          <p:nvPr/>
        </p:nvPicPr>
        <p:blipFill>
          <a:blip r:embed="rId4" cstate="print"/>
          <a:srcRect t="16159"/>
          <a:stretch>
            <a:fillRect/>
          </a:stretch>
        </p:blipFill>
        <p:spPr bwMode="auto">
          <a:xfrm>
            <a:off x="5745088" y="3928046"/>
            <a:ext cx="3708412" cy="2273262"/>
          </a:xfrm>
          <a:prstGeom prst="rect">
            <a:avLst/>
          </a:prstGeom>
          <a:noFill/>
          <a:ln w="28575">
            <a:noFill/>
          </a:ln>
        </p:spPr>
      </p:pic>
      <p:pic>
        <p:nvPicPr>
          <p:cNvPr id="100" name="Picture 3" descr="E:\ERI_BHS\201012xx\Presentations\SNC00054-1.jpg"/>
          <p:cNvPicPr>
            <a:picLocks noChangeAspect="1" noChangeArrowheads="1"/>
          </p:cNvPicPr>
          <p:nvPr/>
        </p:nvPicPr>
        <p:blipFill>
          <a:blip r:embed="rId5" cstate="print"/>
          <a:srcRect t="7446" b="3947"/>
          <a:stretch>
            <a:fillRect/>
          </a:stretch>
        </p:blipFill>
        <p:spPr bwMode="auto">
          <a:xfrm>
            <a:off x="5745088" y="1424662"/>
            <a:ext cx="3708412" cy="2150256"/>
          </a:xfrm>
          <a:prstGeom prst="rect">
            <a:avLst/>
          </a:prstGeom>
          <a:noFill/>
          <a:ln w="28575">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16496" y="1448780"/>
            <a:ext cx="8915400" cy="1764196"/>
          </a:xfrm>
        </p:spPr>
        <p:txBody>
          <a:bodyPr>
            <a:normAutofit/>
          </a:bodyPr>
          <a:lstStyle/>
          <a:p>
            <a:pPr>
              <a:lnSpc>
                <a:spcPct val="150000"/>
              </a:lnSpc>
            </a:pPr>
            <a:r>
              <a:rPr lang="en-US" altLang="ko-KR" sz="1800" dirty="0" smtClean="0">
                <a:solidFill>
                  <a:schemeClr val="bg2"/>
                </a:solidFill>
                <a:latin typeface="HY헤드라인M" pitchFamily="18" charset="-127"/>
                <a:ea typeface="HY헤드라인M" pitchFamily="18" charset="-127"/>
              </a:rPr>
              <a:t>Economic type selected due to compatibility with current device</a:t>
            </a:r>
          </a:p>
          <a:p>
            <a:pPr>
              <a:lnSpc>
                <a:spcPct val="150000"/>
              </a:lnSpc>
            </a:pPr>
            <a:r>
              <a:rPr lang="en-US" altLang="ko-KR" sz="1800" dirty="0" smtClean="0">
                <a:solidFill>
                  <a:schemeClr val="bg2"/>
                </a:solidFill>
                <a:latin typeface="HY헤드라인M" pitchFamily="18" charset="-127"/>
                <a:ea typeface="HY헤드라인M" pitchFamily="18" charset="-127"/>
              </a:rPr>
              <a:t>Cost-effective DC ELB development needed to implement reliable system</a:t>
            </a:r>
          </a:p>
          <a:p>
            <a:pPr>
              <a:lnSpc>
                <a:spcPct val="150000"/>
              </a:lnSpc>
            </a:pPr>
            <a:r>
              <a:rPr lang="en-US" altLang="ko-KR" sz="1800" dirty="0" smtClean="0">
                <a:solidFill>
                  <a:schemeClr val="bg2"/>
                </a:solidFill>
                <a:latin typeface="HY헤드라인M" pitchFamily="18" charset="-127"/>
                <a:ea typeface="HY헤드라인M" pitchFamily="18" charset="-127"/>
              </a:rPr>
              <a:t>A Variety of configurations possible depending on applications</a:t>
            </a:r>
          </a:p>
          <a:p>
            <a:endParaRPr lang="ko-KR" altLang="en-US" sz="2000" dirty="0">
              <a:solidFill>
                <a:schemeClr val="bg2"/>
              </a:solidFill>
            </a:endParaRPr>
          </a:p>
        </p:txBody>
      </p:sp>
      <p:pic>
        <p:nvPicPr>
          <p:cNvPr id="1027" name="Picture 3"/>
          <p:cNvPicPr>
            <a:picLocks noChangeAspect="1" noChangeArrowheads="1"/>
          </p:cNvPicPr>
          <p:nvPr/>
        </p:nvPicPr>
        <p:blipFill>
          <a:blip r:embed="rId3" cstate="print"/>
          <a:srcRect/>
          <a:stretch>
            <a:fillRect/>
          </a:stretch>
        </p:blipFill>
        <p:spPr bwMode="auto">
          <a:xfrm>
            <a:off x="5109017" y="3132571"/>
            <a:ext cx="4524503" cy="2575212"/>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94472" y="3129063"/>
            <a:ext cx="4515871" cy="2568190"/>
          </a:xfrm>
          <a:prstGeom prst="rect">
            <a:avLst/>
          </a:prstGeom>
          <a:noFill/>
          <a:ln w="9525">
            <a:noFill/>
            <a:miter lim="800000"/>
            <a:headEnd/>
            <a:tailEnd/>
          </a:ln>
        </p:spPr>
      </p:pic>
      <p:sp>
        <p:nvSpPr>
          <p:cNvPr id="7" name="TextBox 6"/>
          <p:cNvSpPr txBox="1"/>
          <p:nvPr/>
        </p:nvSpPr>
        <p:spPr>
          <a:xfrm>
            <a:off x="61079" y="179929"/>
            <a:ext cx="6728125" cy="584775"/>
          </a:xfrm>
          <a:prstGeom prst="rect">
            <a:avLst/>
          </a:prstGeom>
          <a:noFill/>
        </p:spPr>
        <p:txBody>
          <a:bodyPr wrap="none" rtlCol="0">
            <a:spAutoFit/>
          </a:bodyPr>
          <a:lstStyle/>
          <a:p>
            <a:pPr algn="ctr"/>
            <a:r>
              <a:rPr lang="en-US" altLang="ko-KR" sz="3200" dirty="0" smtClean="0">
                <a:latin typeface="HY헤드라인M" pitchFamily="18" charset="-127"/>
                <a:ea typeface="HY헤드라인M" pitchFamily="18" charset="-127"/>
              </a:rPr>
              <a:t>Implementation of the DC system</a:t>
            </a:r>
            <a:endParaRPr lang="ko-KR" altLang="en-US" sz="1800" dirty="0">
              <a:latin typeface="HY헤드라인M" pitchFamily="18" charset="-127"/>
              <a:ea typeface="HY헤드라인M" pitchFamily="18" charset="-127"/>
            </a:endParaRPr>
          </a:p>
        </p:txBody>
      </p:sp>
      <p:sp>
        <p:nvSpPr>
          <p:cNvPr id="8" name="TextBox 7"/>
          <p:cNvSpPr txBox="1">
            <a:spLocks noChangeArrowheads="1"/>
          </p:cNvSpPr>
          <p:nvPr/>
        </p:nvSpPr>
        <p:spPr bwMode="auto">
          <a:xfrm>
            <a:off x="200471" y="916356"/>
            <a:ext cx="7162387" cy="424412"/>
          </a:xfrm>
          <a:prstGeom prst="rect">
            <a:avLst/>
          </a:prstGeom>
          <a:solidFill>
            <a:schemeClr val="tx1"/>
          </a:solidFill>
          <a:ln w="9525">
            <a:noFill/>
            <a:miter lim="800000"/>
            <a:headEnd/>
            <a:tailEnd/>
          </a:ln>
        </p:spPr>
        <p:txBody>
          <a:bodyPr wrap="square">
            <a:spAutoFit/>
          </a:bodyPr>
          <a:lstStyle/>
          <a:p>
            <a:pPr>
              <a:lnSpc>
                <a:spcPct val="125000"/>
              </a:lnSpc>
              <a:buFont typeface="Arial" pitchFamily="34" charset="0"/>
              <a:buChar char="•"/>
            </a:pPr>
            <a:r>
              <a:rPr lang="en-US" altLang="ko-KR" b="1" dirty="0" smtClean="0">
                <a:solidFill>
                  <a:schemeClr val="bg2"/>
                </a:solidFill>
                <a:latin typeface="HY헤드라인M" pitchFamily="18" charset="-127"/>
                <a:ea typeface="HY헤드라인M" pitchFamily="18" charset="-127"/>
              </a:rPr>
              <a:t> Distribution unit of SNU test-bed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Box 14"/>
          <p:cNvSpPr txBox="1">
            <a:spLocks noChangeArrowheads="1"/>
          </p:cNvSpPr>
          <p:nvPr/>
        </p:nvSpPr>
        <p:spPr bwMode="auto">
          <a:xfrm>
            <a:off x="200025" y="873125"/>
            <a:ext cx="6469063" cy="476250"/>
          </a:xfrm>
          <a:prstGeom prst="rect">
            <a:avLst/>
          </a:prstGeom>
          <a:solidFill>
            <a:schemeClr val="tx1"/>
          </a:solidFill>
          <a:ln w="9525">
            <a:noFill/>
            <a:miter lim="800000"/>
            <a:headEnd/>
            <a:tailEnd/>
          </a:ln>
        </p:spPr>
        <p:txBody>
          <a:bodyPr>
            <a:spAutoFit/>
          </a:bodyPr>
          <a:lstStyle/>
          <a:p>
            <a:pPr latinLnBrk="0">
              <a:lnSpc>
                <a:spcPct val="125000"/>
              </a:lnSpc>
              <a:buFont typeface="Arial" charset="0"/>
              <a:buChar char="•"/>
            </a:pPr>
            <a:r>
              <a:rPr kumimoji="0" lang="en-US" altLang="ko-KR" b="1" dirty="0">
                <a:solidFill>
                  <a:schemeClr val="bg2"/>
                </a:solidFill>
                <a:latin typeface="HY헤드라인M" pitchFamily="18" charset="-127"/>
                <a:ea typeface="HY헤드라인M" pitchFamily="18" charset="-127"/>
              </a:rPr>
              <a:t> Categorization of Home Appliances</a:t>
            </a:r>
          </a:p>
        </p:txBody>
      </p:sp>
      <p:sp>
        <p:nvSpPr>
          <p:cNvPr id="23556" name="Text Box 11"/>
          <p:cNvSpPr txBox="1">
            <a:spLocks noChangeArrowheads="1"/>
          </p:cNvSpPr>
          <p:nvPr/>
        </p:nvSpPr>
        <p:spPr bwMode="auto">
          <a:xfrm>
            <a:off x="381000" y="1187450"/>
            <a:ext cx="4714875" cy="333375"/>
          </a:xfrm>
          <a:prstGeom prst="rect">
            <a:avLst/>
          </a:prstGeom>
          <a:noFill/>
          <a:ln w="9525">
            <a:noFill/>
            <a:miter lim="800000"/>
            <a:headEnd/>
            <a:tailEnd/>
          </a:ln>
        </p:spPr>
        <p:txBody>
          <a:bodyPr>
            <a:spAutoFit/>
          </a:bodyPr>
          <a:lstStyle/>
          <a:p>
            <a:pPr marL="177800" indent="-177800" eaLnBrk="0" latinLnBrk="0" hangingPunct="0">
              <a:lnSpc>
                <a:spcPct val="150000"/>
              </a:lnSpc>
              <a:buSzPct val="100000"/>
            </a:pPr>
            <a:r>
              <a:rPr kumimoji="0" lang="en-US" altLang="ko-KR" sz="1200" dirty="0">
                <a:solidFill>
                  <a:schemeClr val="bg2"/>
                </a:solidFill>
                <a:latin typeface="HY헤드라인M" pitchFamily="18" charset="-127"/>
                <a:ea typeface="HY헤드라인M" pitchFamily="18" charset="-127"/>
              </a:rPr>
              <a:t>[with respect to the type of Power Supply Circuits]</a:t>
            </a:r>
          </a:p>
        </p:txBody>
      </p:sp>
      <p:sp>
        <p:nvSpPr>
          <p:cNvPr id="7" name="TextBox 6"/>
          <p:cNvSpPr txBox="1"/>
          <p:nvPr/>
        </p:nvSpPr>
        <p:spPr>
          <a:xfrm>
            <a:off x="61079" y="179929"/>
            <a:ext cx="6728125" cy="584775"/>
          </a:xfrm>
          <a:prstGeom prst="rect">
            <a:avLst/>
          </a:prstGeom>
          <a:noFill/>
        </p:spPr>
        <p:txBody>
          <a:bodyPr wrap="none" rtlCol="0">
            <a:spAutoFit/>
          </a:bodyPr>
          <a:lstStyle/>
          <a:p>
            <a:pPr algn="ctr"/>
            <a:r>
              <a:rPr lang="en-US" altLang="ko-KR" sz="3200" dirty="0" smtClean="0">
                <a:latin typeface="HY헤드라인M" pitchFamily="18" charset="-127"/>
                <a:ea typeface="HY헤드라인M" pitchFamily="18" charset="-127"/>
              </a:rPr>
              <a:t>Implementation of the DC system</a:t>
            </a:r>
            <a:endParaRPr lang="ko-KR" altLang="en-US" sz="1800" dirty="0">
              <a:latin typeface="HY헤드라인M" pitchFamily="18" charset="-127"/>
              <a:ea typeface="HY헤드라인M" pitchFamily="18" charset="-127"/>
            </a:endParaRPr>
          </a:p>
        </p:txBody>
      </p:sp>
      <p:pic>
        <p:nvPicPr>
          <p:cNvPr id="21" name="Picture 6"/>
          <p:cNvPicPr>
            <a:picLocks noChangeAspect="1" noChangeArrowheads="1"/>
          </p:cNvPicPr>
          <p:nvPr/>
        </p:nvPicPr>
        <p:blipFill>
          <a:blip r:embed="rId4" cstate="print"/>
          <a:srcRect/>
          <a:stretch>
            <a:fillRect/>
          </a:stretch>
        </p:blipFill>
        <p:spPr bwMode="auto">
          <a:xfrm>
            <a:off x="452500" y="2919805"/>
            <a:ext cx="344081" cy="264335"/>
          </a:xfrm>
          <a:prstGeom prst="rect">
            <a:avLst/>
          </a:prstGeom>
          <a:noFill/>
          <a:ln w="9525">
            <a:noFill/>
            <a:miter lim="800000"/>
            <a:headEnd/>
            <a:tailEnd/>
          </a:ln>
        </p:spPr>
      </p:pic>
      <p:pic>
        <p:nvPicPr>
          <p:cNvPr id="26" name="Picture 10" descr="http://media.digikey.com/photos/Cherry%20Switch%20Photos/CHERRY%20SWITCH-SRB22A2FBRNN.jpg"/>
          <p:cNvPicPr>
            <a:picLocks noChangeAspect="1" noChangeArrowheads="1"/>
          </p:cNvPicPr>
          <p:nvPr/>
        </p:nvPicPr>
        <p:blipFill>
          <a:blip r:embed="rId5" cstate="print"/>
          <a:srcRect/>
          <a:stretch>
            <a:fillRect/>
          </a:stretch>
        </p:blipFill>
        <p:spPr bwMode="auto">
          <a:xfrm>
            <a:off x="992560" y="4030315"/>
            <a:ext cx="298785" cy="298785"/>
          </a:xfrm>
          <a:prstGeom prst="rect">
            <a:avLst/>
          </a:prstGeom>
          <a:noFill/>
          <a:ln w="9525">
            <a:noFill/>
            <a:miter lim="800000"/>
            <a:headEnd/>
            <a:tailEnd/>
          </a:ln>
        </p:spPr>
      </p:pic>
      <p:pic>
        <p:nvPicPr>
          <p:cNvPr id="30" name="Picture 11" descr="http://www.velansteamtraps.com/images/velan_theory/bimetal1.gif"/>
          <p:cNvPicPr>
            <a:picLocks noChangeAspect="1" noChangeArrowheads="1"/>
          </p:cNvPicPr>
          <p:nvPr/>
        </p:nvPicPr>
        <p:blipFill>
          <a:blip r:embed="rId6" cstate="print"/>
          <a:srcRect/>
          <a:stretch>
            <a:fillRect/>
          </a:stretch>
        </p:blipFill>
        <p:spPr bwMode="auto">
          <a:xfrm>
            <a:off x="8292897" y="3972766"/>
            <a:ext cx="256532" cy="258652"/>
          </a:xfrm>
          <a:prstGeom prst="rect">
            <a:avLst/>
          </a:prstGeom>
          <a:noFill/>
          <a:ln w="9525">
            <a:noFill/>
            <a:miter lim="800000"/>
            <a:headEnd/>
            <a:tailEnd/>
          </a:ln>
        </p:spPr>
      </p:pic>
      <p:sp>
        <p:nvSpPr>
          <p:cNvPr id="20" name="순서도: 데이터 19"/>
          <p:cNvSpPr/>
          <p:nvPr/>
        </p:nvSpPr>
        <p:spPr>
          <a:xfrm rot="2125352">
            <a:off x="2225985" y="1774235"/>
            <a:ext cx="5703106" cy="4226974"/>
          </a:xfrm>
          <a:prstGeom prst="flowChartInputOutput">
            <a:avLst/>
          </a:prstGeom>
          <a:solidFill>
            <a:schemeClr val="accent5">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모서리가 둥근 직사각형 12"/>
          <p:cNvSpPr/>
          <p:nvPr/>
        </p:nvSpPr>
        <p:spPr>
          <a:xfrm>
            <a:off x="1964668" y="1736812"/>
            <a:ext cx="2952328" cy="2143486"/>
          </a:xfrm>
          <a:prstGeom prst="roundRect">
            <a:avLst/>
          </a:prstGeom>
          <a:solidFill>
            <a:schemeClr val="accent6">
              <a:lumMod val="20000"/>
              <a:lumOff val="80000"/>
              <a:alpha val="89000"/>
            </a:schemeClr>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모서리가 둥근 직사각형 15"/>
          <p:cNvSpPr/>
          <p:nvPr/>
        </p:nvSpPr>
        <p:spPr>
          <a:xfrm>
            <a:off x="5061012" y="1736812"/>
            <a:ext cx="2952328" cy="2143486"/>
          </a:xfrm>
          <a:prstGeom prst="roundRect">
            <a:avLst/>
          </a:prstGeom>
          <a:solidFill>
            <a:schemeClr val="accent2">
              <a:lumMod val="40000"/>
              <a:lumOff val="60000"/>
              <a:alpha val="88000"/>
            </a:schemeClr>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모서리가 둥근 직사각형 16"/>
          <p:cNvSpPr/>
          <p:nvPr/>
        </p:nvSpPr>
        <p:spPr>
          <a:xfrm>
            <a:off x="1964668" y="4021818"/>
            <a:ext cx="2952328" cy="2143486"/>
          </a:xfrm>
          <a:prstGeom prst="roundRect">
            <a:avLst/>
          </a:prstGeom>
          <a:solidFill>
            <a:schemeClr val="accent3">
              <a:lumMod val="40000"/>
              <a:lumOff val="60000"/>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모서리가 둥근 직사각형 17"/>
          <p:cNvSpPr/>
          <p:nvPr/>
        </p:nvSpPr>
        <p:spPr>
          <a:xfrm>
            <a:off x="5061012" y="4012193"/>
            <a:ext cx="2952328" cy="214348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22" name="Object 7"/>
          <p:cNvGraphicFramePr>
            <a:graphicFrameLocks noChangeAspect="1"/>
          </p:cNvGraphicFramePr>
          <p:nvPr/>
        </p:nvGraphicFramePr>
        <p:xfrm>
          <a:off x="164468" y="3176972"/>
          <a:ext cx="2664296" cy="655240"/>
        </p:xfrm>
        <a:graphic>
          <a:graphicData uri="http://schemas.openxmlformats.org/presentationml/2006/ole">
            <p:oleObj spid="_x0000_s3078" name="Visio" r:id="rId7" imgW="3853703" imgH="947956" progId="">
              <p:embed/>
            </p:oleObj>
          </a:graphicData>
        </a:graphic>
      </p:graphicFrame>
      <p:pic>
        <p:nvPicPr>
          <p:cNvPr id="24" name="Picture 6"/>
          <p:cNvPicPr>
            <a:picLocks noChangeAspect="1" noChangeArrowheads="1"/>
          </p:cNvPicPr>
          <p:nvPr/>
        </p:nvPicPr>
        <p:blipFill>
          <a:blip r:embed="rId8" cstate="print"/>
          <a:srcRect/>
          <a:stretch>
            <a:fillRect/>
          </a:stretch>
        </p:blipFill>
        <p:spPr bwMode="auto">
          <a:xfrm>
            <a:off x="8265368" y="2924944"/>
            <a:ext cx="331083" cy="254349"/>
          </a:xfrm>
          <a:prstGeom prst="rect">
            <a:avLst/>
          </a:prstGeom>
          <a:noFill/>
          <a:ln w="9525">
            <a:noFill/>
            <a:miter lim="800000"/>
            <a:headEnd/>
            <a:tailEnd/>
          </a:ln>
        </p:spPr>
      </p:pic>
      <p:graphicFrame>
        <p:nvGraphicFramePr>
          <p:cNvPr id="25" name="Object 15"/>
          <p:cNvGraphicFramePr>
            <a:graphicFrameLocks noChangeAspect="1"/>
          </p:cNvGraphicFramePr>
          <p:nvPr/>
        </p:nvGraphicFramePr>
        <p:xfrm>
          <a:off x="8049344" y="3068960"/>
          <a:ext cx="1727857" cy="676654"/>
        </p:xfrm>
        <a:graphic>
          <a:graphicData uri="http://schemas.openxmlformats.org/presentationml/2006/ole">
            <p:oleObj spid="_x0000_s3080" name="Visio" r:id="rId9" imgW="2584606" imgH="947956" progId="">
              <p:embed/>
            </p:oleObj>
          </a:graphicData>
        </a:graphic>
      </p:graphicFrame>
      <p:graphicFrame>
        <p:nvGraphicFramePr>
          <p:cNvPr id="27" name="Object 8"/>
          <p:cNvGraphicFramePr>
            <a:graphicFrameLocks noChangeAspect="1"/>
          </p:cNvGraphicFramePr>
          <p:nvPr/>
        </p:nvGraphicFramePr>
        <p:xfrm>
          <a:off x="452500" y="4221088"/>
          <a:ext cx="1367755" cy="647483"/>
        </p:xfrm>
        <a:graphic>
          <a:graphicData uri="http://schemas.openxmlformats.org/presentationml/2006/ole">
            <p:oleObj spid="_x0000_s3081" name="Visio" r:id="rId10" imgW="1225651" imgH="550880" progId="">
              <p:embed/>
            </p:oleObj>
          </a:graphicData>
        </a:graphic>
      </p:graphicFrame>
      <p:pic>
        <p:nvPicPr>
          <p:cNvPr id="28" name="Picture 14" descr="http://rocky.digikey.com/weblib/Omron/Web%20Photo/G2R-1A-E%20PWR%20RELAY.jpg"/>
          <p:cNvPicPr>
            <a:picLocks noChangeAspect="1" noChangeArrowheads="1"/>
          </p:cNvPicPr>
          <p:nvPr/>
        </p:nvPicPr>
        <p:blipFill>
          <a:blip r:embed="rId11" cstate="print"/>
          <a:srcRect/>
          <a:stretch>
            <a:fillRect/>
          </a:stretch>
        </p:blipFill>
        <p:spPr bwMode="auto">
          <a:xfrm>
            <a:off x="8552481" y="3969060"/>
            <a:ext cx="289039" cy="288333"/>
          </a:xfrm>
          <a:prstGeom prst="rect">
            <a:avLst/>
          </a:prstGeom>
          <a:noFill/>
          <a:ln w="9525">
            <a:noFill/>
            <a:miter lim="800000"/>
            <a:headEnd/>
            <a:tailEnd/>
          </a:ln>
        </p:spPr>
      </p:pic>
      <p:graphicFrame>
        <p:nvGraphicFramePr>
          <p:cNvPr id="29" name="Object 4"/>
          <p:cNvGraphicFramePr>
            <a:graphicFrameLocks noChangeAspect="1"/>
          </p:cNvGraphicFramePr>
          <p:nvPr/>
        </p:nvGraphicFramePr>
        <p:xfrm>
          <a:off x="8085348" y="4221088"/>
          <a:ext cx="1332148" cy="659271"/>
        </p:xfrm>
        <a:graphic>
          <a:graphicData uri="http://schemas.openxmlformats.org/presentationml/2006/ole">
            <p:oleObj spid="_x0000_s3082" name="Visio" r:id="rId12" imgW="1225651" imgH="550880" progId="">
              <p:embed/>
            </p:oleObj>
          </a:graphicData>
        </a:graphic>
      </p:graphicFrame>
      <p:sp>
        <p:nvSpPr>
          <p:cNvPr id="32" name="TextBox 31"/>
          <p:cNvSpPr txBox="1"/>
          <p:nvPr/>
        </p:nvSpPr>
        <p:spPr>
          <a:xfrm>
            <a:off x="2639342" y="1825079"/>
            <a:ext cx="1521570" cy="307777"/>
          </a:xfrm>
          <a:prstGeom prst="rect">
            <a:avLst/>
          </a:prstGeom>
          <a:noFill/>
        </p:spPr>
        <p:txBody>
          <a:bodyPr wrap="none" rtlCol="0">
            <a:spAutoFit/>
          </a:bodyPr>
          <a:lstStyle/>
          <a:p>
            <a:r>
              <a:rPr lang="en-US" altLang="ko-KR" sz="1400" dirty="0" smtClean="0">
                <a:solidFill>
                  <a:schemeClr val="bg2"/>
                </a:solidFill>
                <a:latin typeface="HY헤드라인M" pitchFamily="18" charset="-127"/>
                <a:ea typeface="HY헤드라인M" pitchFamily="18" charset="-127"/>
              </a:rPr>
              <a:t>Active PFC Type</a:t>
            </a:r>
            <a:endParaRPr lang="ko-KR" altLang="en-US" sz="1400" dirty="0">
              <a:solidFill>
                <a:schemeClr val="bg2"/>
              </a:solidFill>
              <a:latin typeface="HY헤드라인M" pitchFamily="18" charset="-127"/>
              <a:ea typeface="HY헤드라인M" pitchFamily="18" charset="-127"/>
            </a:endParaRPr>
          </a:p>
        </p:txBody>
      </p:sp>
      <p:sp>
        <p:nvSpPr>
          <p:cNvPr id="33" name="TextBox 32"/>
          <p:cNvSpPr txBox="1"/>
          <p:nvPr/>
        </p:nvSpPr>
        <p:spPr>
          <a:xfrm>
            <a:off x="6023615" y="1825079"/>
            <a:ext cx="811441" cy="307777"/>
          </a:xfrm>
          <a:prstGeom prst="rect">
            <a:avLst/>
          </a:prstGeom>
          <a:noFill/>
        </p:spPr>
        <p:txBody>
          <a:bodyPr wrap="none" rtlCol="0">
            <a:spAutoFit/>
          </a:bodyPr>
          <a:lstStyle/>
          <a:p>
            <a:r>
              <a:rPr lang="en-US" altLang="ko-KR" sz="1400" dirty="0" smtClean="0">
                <a:solidFill>
                  <a:schemeClr val="bg2"/>
                </a:solidFill>
                <a:latin typeface="HY헤드라인M" pitchFamily="18" charset="-127"/>
                <a:ea typeface="HY헤드라인M" pitchFamily="18" charset="-127"/>
              </a:rPr>
              <a:t>AC only</a:t>
            </a:r>
            <a:endParaRPr lang="ko-KR" altLang="en-US" sz="1400" dirty="0">
              <a:solidFill>
                <a:schemeClr val="bg2"/>
              </a:solidFill>
              <a:latin typeface="HY헤드라인M" pitchFamily="18" charset="-127"/>
              <a:ea typeface="HY헤드라인M" pitchFamily="18" charset="-127"/>
            </a:endParaRPr>
          </a:p>
        </p:txBody>
      </p:sp>
      <p:sp>
        <p:nvSpPr>
          <p:cNvPr id="34" name="TextBox 33"/>
          <p:cNvSpPr txBox="1"/>
          <p:nvPr/>
        </p:nvSpPr>
        <p:spPr>
          <a:xfrm>
            <a:off x="2629940" y="4093331"/>
            <a:ext cx="1643399" cy="307777"/>
          </a:xfrm>
          <a:prstGeom prst="rect">
            <a:avLst/>
          </a:prstGeom>
          <a:noFill/>
        </p:spPr>
        <p:txBody>
          <a:bodyPr wrap="none" rtlCol="0">
            <a:spAutoFit/>
          </a:bodyPr>
          <a:lstStyle/>
          <a:p>
            <a:r>
              <a:rPr lang="en-US" altLang="ko-KR" sz="1400" dirty="0" smtClean="0">
                <a:solidFill>
                  <a:schemeClr val="bg2"/>
                </a:solidFill>
                <a:latin typeface="HY헤드라인M" pitchFamily="18" charset="-127"/>
                <a:ea typeface="HY헤드라인M" pitchFamily="18" charset="-127"/>
              </a:rPr>
              <a:t>Passive PFC Type</a:t>
            </a:r>
            <a:endParaRPr lang="ko-KR" altLang="en-US" sz="1400" dirty="0">
              <a:solidFill>
                <a:schemeClr val="bg2"/>
              </a:solidFill>
              <a:latin typeface="HY헤드라인M" pitchFamily="18" charset="-127"/>
              <a:ea typeface="HY헤드라인M" pitchFamily="18" charset="-127"/>
            </a:endParaRPr>
          </a:p>
        </p:txBody>
      </p:sp>
      <p:sp>
        <p:nvSpPr>
          <p:cNvPr id="35" name="TextBox 34"/>
          <p:cNvSpPr txBox="1"/>
          <p:nvPr/>
        </p:nvSpPr>
        <p:spPr>
          <a:xfrm>
            <a:off x="5843698" y="4093331"/>
            <a:ext cx="1545616" cy="307777"/>
          </a:xfrm>
          <a:prstGeom prst="rect">
            <a:avLst/>
          </a:prstGeom>
          <a:noFill/>
        </p:spPr>
        <p:txBody>
          <a:bodyPr wrap="none" rtlCol="0">
            <a:spAutoFit/>
          </a:bodyPr>
          <a:lstStyle/>
          <a:p>
            <a:r>
              <a:rPr lang="en-US" altLang="ko-KR" sz="1400" dirty="0" smtClean="0">
                <a:solidFill>
                  <a:schemeClr val="bg2"/>
                </a:solidFill>
                <a:latin typeface="HY헤드라인M" pitchFamily="18" charset="-127"/>
                <a:ea typeface="HY헤드라인M" pitchFamily="18" charset="-127"/>
              </a:rPr>
              <a:t>AC/DC Universal</a:t>
            </a:r>
            <a:endParaRPr lang="ko-KR" altLang="en-US" sz="1400" dirty="0">
              <a:solidFill>
                <a:schemeClr val="bg2"/>
              </a:solidFill>
              <a:latin typeface="HY헤드라인M" pitchFamily="18" charset="-127"/>
              <a:ea typeface="HY헤드라인M" pitchFamily="18" charset="-127"/>
            </a:endParaRPr>
          </a:p>
        </p:txBody>
      </p:sp>
      <p:pic>
        <p:nvPicPr>
          <p:cNvPr id="3084" name="Picture 12"/>
          <p:cNvPicPr>
            <a:picLocks noChangeAspect="1" noChangeArrowheads="1"/>
          </p:cNvPicPr>
          <p:nvPr/>
        </p:nvPicPr>
        <p:blipFill>
          <a:blip r:embed="rId13" cstate="print"/>
          <a:srcRect/>
          <a:stretch>
            <a:fillRect/>
          </a:stretch>
        </p:blipFill>
        <p:spPr bwMode="auto">
          <a:xfrm>
            <a:off x="2000672" y="2225605"/>
            <a:ext cx="2844315" cy="1095383"/>
          </a:xfrm>
          <a:prstGeom prst="rect">
            <a:avLst/>
          </a:prstGeom>
          <a:noFill/>
          <a:ln w="9525">
            <a:noFill/>
            <a:miter lim="800000"/>
            <a:headEnd/>
            <a:tailEnd/>
          </a:ln>
        </p:spPr>
      </p:pic>
      <p:pic>
        <p:nvPicPr>
          <p:cNvPr id="3085" name="Picture 13"/>
          <p:cNvPicPr>
            <a:picLocks noChangeAspect="1" noChangeArrowheads="1"/>
          </p:cNvPicPr>
          <p:nvPr/>
        </p:nvPicPr>
        <p:blipFill>
          <a:blip r:embed="rId14" cstate="print"/>
          <a:srcRect/>
          <a:stretch>
            <a:fillRect/>
          </a:stretch>
        </p:blipFill>
        <p:spPr bwMode="auto">
          <a:xfrm>
            <a:off x="5169024" y="2204864"/>
            <a:ext cx="2743200" cy="1190625"/>
          </a:xfrm>
          <a:prstGeom prst="rect">
            <a:avLst/>
          </a:prstGeom>
          <a:noFill/>
          <a:ln w="9525">
            <a:noFill/>
            <a:miter lim="800000"/>
            <a:headEnd/>
            <a:tailEnd/>
          </a:ln>
        </p:spPr>
      </p:pic>
      <p:pic>
        <p:nvPicPr>
          <p:cNvPr id="3086" name="Picture 14"/>
          <p:cNvPicPr>
            <a:picLocks noChangeAspect="1" noChangeArrowheads="1"/>
          </p:cNvPicPr>
          <p:nvPr/>
        </p:nvPicPr>
        <p:blipFill>
          <a:blip r:embed="rId15" cstate="print"/>
          <a:srcRect/>
          <a:stretch>
            <a:fillRect/>
          </a:stretch>
        </p:blipFill>
        <p:spPr bwMode="auto">
          <a:xfrm>
            <a:off x="2180692" y="4545124"/>
            <a:ext cx="2505075" cy="1076325"/>
          </a:xfrm>
          <a:prstGeom prst="rect">
            <a:avLst/>
          </a:prstGeom>
          <a:noFill/>
          <a:ln w="9525">
            <a:noFill/>
            <a:miter lim="800000"/>
            <a:headEnd/>
            <a:tailEnd/>
          </a:ln>
        </p:spPr>
      </p:pic>
      <p:pic>
        <p:nvPicPr>
          <p:cNvPr id="3087" name="Picture 15"/>
          <p:cNvPicPr>
            <a:picLocks noChangeAspect="1" noChangeArrowheads="1"/>
          </p:cNvPicPr>
          <p:nvPr/>
        </p:nvPicPr>
        <p:blipFill>
          <a:blip r:embed="rId16" cstate="print"/>
          <a:srcRect/>
          <a:stretch>
            <a:fillRect/>
          </a:stretch>
        </p:blipFill>
        <p:spPr bwMode="auto">
          <a:xfrm>
            <a:off x="5169024" y="4581128"/>
            <a:ext cx="2771775" cy="1123950"/>
          </a:xfrm>
          <a:prstGeom prst="rect">
            <a:avLst/>
          </a:prstGeom>
          <a:noFill/>
          <a:ln w="9525">
            <a:noFill/>
            <a:miter lim="800000"/>
            <a:headEnd/>
            <a:tailEnd/>
          </a:ln>
        </p:spPr>
      </p:pic>
      <p:graphicFrame>
        <p:nvGraphicFramePr>
          <p:cNvPr id="3088" name="Object 20"/>
          <p:cNvGraphicFramePr>
            <a:graphicFrameLocks noChangeAspect="1"/>
          </p:cNvGraphicFramePr>
          <p:nvPr/>
        </p:nvGraphicFramePr>
        <p:xfrm>
          <a:off x="236476" y="1772816"/>
          <a:ext cx="1692932" cy="574172"/>
        </p:xfrm>
        <a:graphic>
          <a:graphicData uri="http://schemas.openxmlformats.org/presentationml/2006/ole">
            <p:oleObj spid="_x0000_s3088" name="Visio" r:id="rId17" imgW="2094022" imgH="649811" progId="">
              <p:embed/>
            </p:oleObj>
          </a:graphicData>
        </a:graphic>
      </p:graphicFrame>
      <p:graphicFrame>
        <p:nvGraphicFramePr>
          <p:cNvPr id="3089" name="Object 6"/>
          <p:cNvGraphicFramePr>
            <a:graphicFrameLocks noChangeAspect="1"/>
          </p:cNvGraphicFramePr>
          <p:nvPr/>
        </p:nvGraphicFramePr>
        <p:xfrm>
          <a:off x="7365268" y="1628800"/>
          <a:ext cx="1316596" cy="569205"/>
        </p:xfrm>
        <a:graphic>
          <a:graphicData uri="http://schemas.openxmlformats.org/presentationml/2006/ole">
            <p:oleObj spid="_x0000_s3089" name="Visio" r:id="rId18" imgW="1661708" imgH="649581" progId="">
              <p:embed/>
            </p:oleObj>
          </a:graphicData>
        </a:graphic>
      </p:graphicFrame>
      <p:graphicFrame>
        <p:nvGraphicFramePr>
          <p:cNvPr id="3090" name="Object 12"/>
          <p:cNvGraphicFramePr>
            <a:graphicFrameLocks noChangeAspect="1"/>
          </p:cNvGraphicFramePr>
          <p:nvPr/>
        </p:nvGraphicFramePr>
        <p:xfrm>
          <a:off x="8704344" y="1700808"/>
          <a:ext cx="1201656" cy="561506"/>
        </p:xfrm>
        <a:graphic>
          <a:graphicData uri="http://schemas.openxmlformats.org/presentationml/2006/ole">
            <p:oleObj spid="_x0000_s3090" name="Visio" r:id="rId19" imgW="1225653" imgH="551069" progId="">
              <p:embed/>
            </p:oleObj>
          </a:graphicData>
        </a:graphic>
      </p:graphicFrame>
      <p:sp>
        <p:nvSpPr>
          <p:cNvPr id="43" name="아래쪽 화살표 42"/>
          <p:cNvSpPr/>
          <p:nvPr/>
        </p:nvSpPr>
        <p:spPr>
          <a:xfrm>
            <a:off x="1100572" y="4941168"/>
            <a:ext cx="216024" cy="3240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아래쪽 화살표 43"/>
          <p:cNvSpPr/>
          <p:nvPr/>
        </p:nvSpPr>
        <p:spPr>
          <a:xfrm flipV="1">
            <a:off x="1064568" y="2492896"/>
            <a:ext cx="252028" cy="3960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아래쪽 화살표 44"/>
          <p:cNvSpPr/>
          <p:nvPr/>
        </p:nvSpPr>
        <p:spPr>
          <a:xfrm flipV="1">
            <a:off x="8769424" y="2456892"/>
            <a:ext cx="252028" cy="3960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아래쪽 화살표 45"/>
          <p:cNvSpPr/>
          <p:nvPr/>
        </p:nvSpPr>
        <p:spPr>
          <a:xfrm>
            <a:off x="8841432" y="4977172"/>
            <a:ext cx="216024" cy="3240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7" name="Picture 12"/>
          <p:cNvPicPr>
            <a:picLocks noChangeAspect="1" noChangeArrowheads="1"/>
          </p:cNvPicPr>
          <p:nvPr/>
        </p:nvPicPr>
        <p:blipFill>
          <a:blip r:embed="rId20" cstate="print"/>
          <a:srcRect/>
          <a:stretch>
            <a:fillRect/>
          </a:stretch>
        </p:blipFill>
        <p:spPr bwMode="auto">
          <a:xfrm>
            <a:off x="8769424" y="5409220"/>
            <a:ext cx="282818" cy="239308"/>
          </a:xfrm>
          <a:prstGeom prst="rect">
            <a:avLst/>
          </a:prstGeom>
          <a:noFill/>
          <a:ln w="9525">
            <a:noFill/>
            <a:miter lim="800000"/>
            <a:headEnd/>
            <a:tailEnd/>
          </a:ln>
        </p:spPr>
      </p:pic>
      <p:graphicFrame>
        <p:nvGraphicFramePr>
          <p:cNvPr id="48" name="Object 6"/>
          <p:cNvGraphicFramePr>
            <a:graphicFrameLocks noChangeAspect="1"/>
          </p:cNvGraphicFramePr>
          <p:nvPr/>
        </p:nvGraphicFramePr>
        <p:xfrm>
          <a:off x="8121352" y="5553236"/>
          <a:ext cx="1464620" cy="684238"/>
        </p:xfrm>
        <a:graphic>
          <a:graphicData uri="http://schemas.openxmlformats.org/presentationml/2006/ole">
            <p:oleObj spid="_x0000_s3091" name="Visio" r:id="rId21" imgW="1229968" imgH="559800" progId="">
              <p:embed/>
            </p:oleObj>
          </a:graphicData>
        </a:graphic>
      </p:graphicFrame>
      <p:pic>
        <p:nvPicPr>
          <p:cNvPr id="49" name="Picture 9"/>
          <p:cNvPicPr>
            <a:picLocks noChangeAspect="1" noChangeArrowheads="1"/>
          </p:cNvPicPr>
          <p:nvPr/>
        </p:nvPicPr>
        <p:blipFill>
          <a:blip r:embed="rId22" cstate="print"/>
          <a:srcRect/>
          <a:stretch>
            <a:fillRect/>
          </a:stretch>
        </p:blipFill>
        <p:spPr bwMode="auto">
          <a:xfrm>
            <a:off x="452500" y="1664804"/>
            <a:ext cx="310455" cy="205049"/>
          </a:xfrm>
          <a:prstGeom prst="rect">
            <a:avLst/>
          </a:prstGeom>
          <a:noFill/>
          <a:ln w="9525">
            <a:noFill/>
            <a:miter lim="800000"/>
            <a:headEnd/>
            <a:tailEnd/>
          </a:ln>
        </p:spPr>
      </p:pic>
      <p:graphicFrame>
        <p:nvGraphicFramePr>
          <p:cNvPr id="50" name="Object 20"/>
          <p:cNvGraphicFramePr>
            <a:graphicFrameLocks noChangeAspect="1"/>
          </p:cNvGraphicFramePr>
          <p:nvPr/>
        </p:nvGraphicFramePr>
        <p:xfrm>
          <a:off x="236476" y="5409220"/>
          <a:ext cx="1692932" cy="574172"/>
        </p:xfrm>
        <a:graphic>
          <a:graphicData uri="http://schemas.openxmlformats.org/presentationml/2006/ole">
            <p:oleObj spid="_x0000_s3092" name="Visio" r:id="rId23" imgW="2094022" imgH="649811" progId="">
              <p:embed/>
            </p:oleObj>
          </a:graphicData>
        </a:graphic>
      </p:graphicFrame>
      <p:pic>
        <p:nvPicPr>
          <p:cNvPr id="51" name="Picture 9"/>
          <p:cNvPicPr>
            <a:picLocks noChangeAspect="1" noChangeArrowheads="1"/>
          </p:cNvPicPr>
          <p:nvPr/>
        </p:nvPicPr>
        <p:blipFill>
          <a:blip r:embed="rId22" cstate="print"/>
          <a:srcRect/>
          <a:stretch>
            <a:fillRect/>
          </a:stretch>
        </p:blipFill>
        <p:spPr bwMode="auto">
          <a:xfrm>
            <a:off x="452500" y="5301208"/>
            <a:ext cx="310455" cy="20504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Box 14"/>
          <p:cNvSpPr txBox="1">
            <a:spLocks noChangeArrowheads="1"/>
          </p:cNvSpPr>
          <p:nvPr/>
        </p:nvSpPr>
        <p:spPr bwMode="auto">
          <a:xfrm>
            <a:off x="200025" y="873125"/>
            <a:ext cx="7893050" cy="476250"/>
          </a:xfrm>
          <a:prstGeom prst="rect">
            <a:avLst/>
          </a:prstGeom>
          <a:solidFill>
            <a:schemeClr val="tx1"/>
          </a:solidFill>
          <a:ln w="9525">
            <a:noFill/>
            <a:miter lim="800000"/>
            <a:headEnd/>
            <a:tailEnd/>
          </a:ln>
        </p:spPr>
        <p:txBody>
          <a:bodyPr>
            <a:spAutoFit/>
          </a:bodyPr>
          <a:lstStyle/>
          <a:p>
            <a:pPr latinLnBrk="0">
              <a:lnSpc>
                <a:spcPct val="125000"/>
              </a:lnSpc>
              <a:buFont typeface="Arial" charset="0"/>
              <a:buChar char="•"/>
            </a:pPr>
            <a:r>
              <a:rPr kumimoji="0" lang="en-US" altLang="ko-KR" b="1" dirty="0">
                <a:solidFill>
                  <a:schemeClr val="bg2"/>
                </a:solidFill>
                <a:latin typeface="HY헤드라인M" pitchFamily="18" charset="-127"/>
                <a:ea typeface="HY헤드라인M" pitchFamily="18" charset="-127"/>
              </a:rPr>
              <a:t> DC Modification Guideline for </a:t>
            </a:r>
            <a:r>
              <a:rPr kumimoji="0" lang="en-US" altLang="ko-KR" b="1" dirty="0">
                <a:solidFill>
                  <a:srgbClr val="FF0000"/>
                </a:solidFill>
                <a:latin typeface="HY헤드라인M" pitchFamily="18" charset="-127"/>
                <a:ea typeface="HY헤드라인M" pitchFamily="18" charset="-127"/>
              </a:rPr>
              <a:t>“ Active PFC ” </a:t>
            </a:r>
            <a:r>
              <a:rPr kumimoji="0" lang="en-US" altLang="ko-KR" b="1" dirty="0">
                <a:solidFill>
                  <a:schemeClr val="bg2"/>
                </a:solidFill>
                <a:latin typeface="HY헤드라인M" pitchFamily="18" charset="-127"/>
                <a:ea typeface="HY헤드라인M" pitchFamily="18" charset="-127"/>
              </a:rPr>
              <a:t>type appliance</a:t>
            </a:r>
          </a:p>
        </p:txBody>
      </p:sp>
      <p:sp>
        <p:nvSpPr>
          <p:cNvPr id="6" name="Text Box 11"/>
          <p:cNvSpPr txBox="1">
            <a:spLocks noChangeArrowheads="1"/>
          </p:cNvSpPr>
          <p:nvPr/>
        </p:nvSpPr>
        <p:spPr bwMode="auto">
          <a:xfrm>
            <a:off x="7616825" y="1647825"/>
            <a:ext cx="2052638" cy="106045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marL="342900" indent="-342900" algn="ctr" eaLnBrk="0" latinLnBrk="0" hangingPunct="0">
              <a:lnSpc>
                <a:spcPct val="150000"/>
              </a:lnSpc>
              <a:buSzPct val="100000"/>
              <a:defRPr/>
            </a:pPr>
            <a:r>
              <a:rPr kumimoji="0" lang="en-US" altLang="ko-KR" sz="1400" dirty="0">
                <a:solidFill>
                  <a:schemeClr val="bg2"/>
                </a:solidFill>
                <a:latin typeface="HY헤드라인M" pitchFamily="18" charset="-127"/>
                <a:ea typeface="HY헤드라인M" pitchFamily="18" charset="-127"/>
                <a:cs typeface="Arial Unicode MS" pitchFamily="50" charset="-127"/>
              </a:rPr>
              <a:t>55-inch LED TV</a:t>
            </a:r>
          </a:p>
          <a:p>
            <a:pPr marL="342900" indent="-342900" algn="ctr" eaLnBrk="0" latinLnBrk="0" hangingPunct="0">
              <a:lnSpc>
                <a:spcPct val="150000"/>
              </a:lnSpc>
              <a:buSzPct val="100000"/>
              <a:defRPr/>
            </a:pPr>
            <a:r>
              <a:rPr kumimoji="0" lang="en-US" altLang="ko-KR" sz="1400" dirty="0">
                <a:solidFill>
                  <a:schemeClr val="bg2"/>
                </a:solidFill>
                <a:latin typeface="HY헤드라인M" pitchFamily="18" charset="-127"/>
                <a:ea typeface="HY헤드라인M" pitchFamily="18" charset="-127"/>
                <a:cs typeface="Arial Unicode MS" pitchFamily="50" charset="-127"/>
              </a:rPr>
              <a:t>Operation Experiment</a:t>
            </a:r>
          </a:p>
          <a:p>
            <a:pPr marL="342900" indent="-342900" algn="ctr" eaLnBrk="0" latinLnBrk="0" hangingPunct="0">
              <a:lnSpc>
                <a:spcPct val="150000"/>
              </a:lnSpc>
              <a:buSzPct val="100000"/>
              <a:defRPr/>
            </a:pPr>
            <a:r>
              <a:rPr kumimoji="0" lang="en-US" altLang="ko-KR" sz="1400" dirty="0">
                <a:solidFill>
                  <a:schemeClr val="bg2"/>
                </a:solidFill>
                <a:latin typeface="HY헤드라인M" pitchFamily="18" charset="-127"/>
                <a:ea typeface="HY헤드라인M" pitchFamily="18" charset="-127"/>
                <a:cs typeface="Arial Unicode MS" pitchFamily="50" charset="-127"/>
              </a:rPr>
              <a:t>DC(left) &amp; AC(right)</a:t>
            </a:r>
          </a:p>
        </p:txBody>
      </p:sp>
      <p:sp>
        <p:nvSpPr>
          <p:cNvPr id="7" name="Text Box 11"/>
          <p:cNvSpPr txBox="1">
            <a:spLocks noChangeArrowheads="1"/>
          </p:cNvSpPr>
          <p:nvPr/>
        </p:nvSpPr>
        <p:spPr bwMode="auto">
          <a:xfrm>
            <a:off x="57150" y="4652963"/>
            <a:ext cx="4957763" cy="415925"/>
          </a:xfrm>
          <a:prstGeom prst="rect">
            <a:avLst/>
          </a:prstGeom>
          <a:noFill/>
          <a:ln w="9525">
            <a:noFill/>
            <a:miter lim="800000"/>
            <a:headEnd/>
            <a:tailEnd/>
          </a:ln>
        </p:spPr>
        <p:txBody>
          <a:bodyPr>
            <a:spAutoFit/>
          </a:bodyPr>
          <a:lstStyle/>
          <a:p>
            <a:pPr marL="177800" indent="-177800" algn="ctr" eaLnBrk="0" latinLnBrk="0" hangingPunct="0">
              <a:lnSpc>
                <a:spcPct val="150000"/>
              </a:lnSpc>
              <a:buSzPct val="100000"/>
              <a:defRPr/>
            </a:pPr>
            <a:r>
              <a:rPr kumimoji="0" lang="en-US" altLang="ko-KR" sz="1400" dirty="0">
                <a:solidFill>
                  <a:srgbClr val="FF0000"/>
                </a:solidFill>
                <a:latin typeface="HY헤드라인M" pitchFamily="18" charset="-127"/>
                <a:ea typeface="HY헤드라인M" pitchFamily="18" charset="-127"/>
                <a:cs typeface="Arial Unicode MS" pitchFamily="50" charset="-127"/>
              </a:rPr>
              <a:t>Removed Red-Box side (Space &amp; Cost Reduction)</a:t>
            </a:r>
            <a:endParaRPr kumimoji="0" lang="en-US" altLang="ko-KR" sz="1400" dirty="0">
              <a:solidFill>
                <a:schemeClr val="bg1">
                  <a:lumMod val="50000"/>
                </a:schemeClr>
              </a:solidFill>
              <a:latin typeface="HY헤드라인M" pitchFamily="18" charset="-127"/>
              <a:ea typeface="HY헤드라인M" pitchFamily="18" charset="-127"/>
              <a:cs typeface="Arial Unicode MS" pitchFamily="50" charset="-127"/>
            </a:endParaRPr>
          </a:p>
        </p:txBody>
      </p:sp>
      <p:sp>
        <p:nvSpPr>
          <p:cNvPr id="9" name="아래쪽 화살표 17"/>
          <p:cNvSpPr>
            <a:spLocks noChangeArrowheads="1"/>
          </p:cNvSpPr>
          <p:nvPr/>
        </p:nvSpPr>
        <p:spPr bwMode="auto">
          <a:xfrm rot="16200000">
            <a:off x="3847307" y="1853406"/>
            <a:ext cx="844550" cy="433387"/>
          </a:xfrm>
          <a:prstGeom prst="downArrow">
            <a:avLst>
              <a:gd name="adj1" fmla="val 50000"/>
              <a:gd name="adj2" fmla="val 50000"/>
            </a:avLst>
          </a:prstGeom>
          <a:solidFill>
            <a:schemeClr val="tx1">
              <a:lumMod val="65000"/>
            </a:schemeClr>
          </a:solidFill>
          <a:ln w="9525" algn="ctr">
            <a:solidFill>
              <a:schemeClr val="tx1"/>
            </a:solidFill>
            <a:round/>
            <a:headEnd/>
            <a:tailEnd/>
          </a:ln>
        </p:spPr>
        <p:txBody>
          <a:bodyPr/>
          <a:lstStyle/>
          <a:p>
            <a:pPr latinLnBrk="0">
              <a:defRPr/>
            </a:pPr>
            <a:endParaRPr kumimoji="0" lang="ko-KR" altLang="en-US">
              <a:solidFill>
                <a:schemeClr val="bg1">
                  <a:lumMod val="50000"/>
                </a:schemeClr>
              </a:solidFill>
              <a:latin typeface="Times New Roman" pitchFamily="18" charset="0"/>
              <a:ea typeface="+mn-ea"/>
              <a:cs typeface="Arial" charset="0"/>
            </a:endParaRPr>
          </a:p>
        </p:txBody>
      </p:sp>
      <p:pic>
        <p:nvPicPr>
          <p:cNvPr id="13" name="Picture 2"/>
          <p:cNvPicPr>
            <a:picLocks noChangeAspect="1" noChangeArrowheads="1"/>
          </p:cNvPicPr>
          <p:nvPr/>
        </p:nvPicPr>
        <p:blipFill>
          <a:blip r:embed="rId3" cstate="print"/>
          <a:srcRect/>
          <a:stretch>
            <a:fillRect/>
          </a:stretch>
        </p:blipFill>
        <p:spPr bwMode="auto">
          <a:xfrm>
            <a:off x="165100" y="1484313"/>
            <a:ext cx="3779838" cy="1620837"/>
          </a:xfrm>
          <a:prstGeom prst="rect">
            <a:avLst/>
          </a:prstGeom>
          <a:noFill/>
          <a:ln w="9525">
            <a:noFill/>
            <a:miter lim="800000"/>
            <a:headEnd/>
            <a:tailEnd/>
          </a:ln>
          <a:effectLst>
            <a:outerShdw algn="ctr" rotWithShape="0">
              <a:schemeClr val="bg2">
                <a:alpha val="50000"/>
              </a:schemeClr>
            </a:outerShdw>
          </a:effectLst>
        </p:spPr>
      </p:pic>
      <p:pic>
        <p:nvPicPr>
          <p:cNvPr id="17" name="Picture 3"/>
          <p:cNvPicPr>
            <a:picLocks noChangeAspect="1" noChangeArrowheads="1"/>
          </p:cNvPicPr>
          <p:nvPr/>
        </p:nvPicPr>
        <p:blipFill>
          <a:blip r:embed="rId4" cstate="print"/>
          <a:srcRect/>
          <a:stretch>
            <a:fillRect/>
          </a:stretch>
        </p:blipFill>
        <p:spPr bwMode="auto">
          <a:xfrm>
            <a:off x="4448175" y="1376363"/>
            <a:ext cx="3060700" cy="1670050"/>
          </a:xfrm>
          <a:prstGeom prst="rect">
            <a:avLst/>
          </a:prstGeom>
          <a:noFill/>
          <a:ln w="9525">
            <a:noFill/>
            <a:miter lim="800000"/>
            <a:headEnd/>
            <a:tailEnd/>
          </a:ln>
          <a:effectLst>
            <a:outerShdw algn="ctr" rotWithShape="0">
              <a:schemeClr val="bg2">
                <a:alpha val="50000"/>
              </a:schemeClr>
            </a:outerShdw>
          </a:effectLst>
        </p:spPr>
      </p:pic>
      <p:grpSp>
        <p:nvGrpSpPr>
          <p:cNvPr id="2" name="그룹 17"/>
          <p:cNvGrpSpPr>
            <a:grpSpLocks/>
          </p:cNvGrpSpPr>
          <p:nvPr/>
        </p:nvGrpSpPr>
        <p:grpSpPr bwMode="auto">
          <a:xfrm>
            <a:off x="415925" y="3260725"/>
            <a:ext cx="4213225" cy="1463675"/>
            <a:chOff x="1900985" y="7906544"/>
            <a:chExt cx="12577019" cy="4322567"/>
          </a:xfrm>
        </p:grpSpPr>
        <p:pic>
          <p:nvPicPr>
            <p:cNvPr id="26638" name="Picture 3"/>
            <p:cNvPicPr preferRelativeResize="0">
              <a:picLocks noChangeArrowheads="1"/>
            </p:cNvPicPr>
            <p:nvPr/>
          </p:nvPicPr>
          <p:blipFill>
            <a:blip r:embed="rId5" cstate="print"/>
            <a:srcRect/>
            <a:stretch>
              <a:fillRect/>
            </a:stretch>
          </p:blipFill>
          <p:spPr bwMode="auto">
            <a:xfrm>
              <a:off x="8418308" y="7906544"/>
              <a:ext cx="6059696" cy="4322567"/>
            </a:xfrm>
            <a:prstGeom prst="rect">
              <a:avLst/>
            </a:prstGeom>
            <a:noFill/>
            <a:ln w="9525">
              <a:noFill/>
              <a:miter lim="800000"/>
              <a:headEnd/>
              <a:tailEnd/>
            </a:ln>
          </p:spPr>
        </p:pic>
        <p:pic>
          <p:nvPicPr>
            <p:cNvPr id="26639" name="Picture 3"/>
            <p:cNvPicPr preferRelativeResize="0">
              <a:picLocks noChangeArrowheads="1"/>
            </p:cNvPicPr>
            <p:nvPr/>
          </p:nvPicPr>
          <p:blipFill>
            <a:blip r:embed="rId6" cstate="print"/>
            <a:srcRect/>
            <a:stretch>
              <a:fillRect/>
            </a:stretch>
          </p:blipFill>
          <p:spPr bwMode="auto">
            <a:xfrm>
              <a:off x="1900985" y="7906544"/>
              <a:ext cx="6059696" cy="4322567"/>
            </a:xfrm>
            <a:prstGeom prst="rect">
              <a:avLst/>
            </a:prstGeom>
            <a:noFill/>
            <a:ln w="9525">
              <a:noFill/>
              <a:miter lim="800000"/>
              <a:headEnd/>
              <a:tailEnd/>
            </a:ln>
          </p:spPr>
        </p:pic>
      </p:grpSp>
      <p:pic>
        <p:nvPicPr>
          <p:cNvPr id="26634" name="Picture 10"/>
          <p:cNvPicPr>
            <a:picLocks noChangeAspect="1" noChangeArrowheads="1"/>
          </p:cNvPicPr>
          <p:nvPr/>
        </p:nvPicPr>
        <p:blipFill>
          <a:blip r:embed="rId7" cstate="print"/>
          <a:srcRect b="5682"/>
          <a:stretch>
            <a:fillRect/>
          </a:stretch>
        </p:blipFill>
        <p:spPr bwMode="auto">
          <a:xfrm>
            <a:off x="5024438" y="3249613"/>
            <a:ext cx="4608512" cy="3059112"/>
          </a:xfrm>
          <a:prstGeom prst="rect">
            <a:avLst/>
          </a:prstGeom>
          <a:noFill/>
          <a:ln w="9525">
            <a:noFill/>
            <a:miter lim="800000"/>
            <a:headEnd/>
            <a:tailEnd/>
          </a:ln>
        </p:spPr>
      </p:pic>
      <p:pic>
        <p:nvPicPr>
          <p:cNvPr id="26635" name="Picture 11"/>
          <p:cNvPicPr>
            <a:picLocks noChangeAspect="1" noChangeArrowheads="1"/>
          </p:cNvPicPr>
          <p:nvPr/>
        </p:nvPicPr>
        <p:blipFill>
          <a:blip r:embed="rId8" cstate="print"/>
          <a:srcRect/>
          <a:stretch>
            <a:fillRect/>
          </a:stretch>
        </p:blipFill>
        <p:spPr bwMode="auto">
          <a:xfrm>
            <a:off x="1423988" y="5013325"/>
            <a:ext cx="2376487" cy="1403350"/>
          </a:xfrm>
          <a:prstGeom prst="rect">
            <a:avLst/>
          </a:prstGeom>
          <a:noFill/>
          <a:ln w="9525">
            <a:noFill/>
            <a:miter lim="800000"/>
            <a:headEnd/>
            <a:tailEnd/>
          </a:ln>
        </p:spPr>
      </p:pic>
      <p:sp>
        <p:nvSpPr>
          <p:cNvPr id="26636" name="Line 14"/>
          <p:cNvSpPr>
            <a:spLocks noChangeShapeType="1"/>
          </p:cNvSpPr>
          <p:nvPr/>
        </p:nvSpPr>
        <p:spPr bwMode="auto">
          <a:xfrm flipV="1">
            <a:off x="3548063" y="5229225"/>
            <a:ext cx="3205162" cy="612775"/>
          </a:xfrm>
          <a:prstGeom prst="line">
            <a:avLst/>
          </a:prstGeom>
          <a:noFill/>
          <a:ln w="28575">
            <a:solidFill>
              <a:srgbClr val="FF0000"/>
            </a:solidFill>
            <a:round/>
            <a:headEnd type="arrow" w="med" len="med"/>
            <a:tailEnd/>
          </a:ln>
        </p:spPr>
        <p:txBody>
          <a:bodyPr>
            <a:spAutoFit/>
          </a:bodyPr>
          <a:lstStyle/>
          <a:p>
            <a:endParaRPr lang="ko-KR" altLang="en-US"/>
          </a:p>
        </p:txBody>
      </p:sp>
      <p:sp>
        <p:nvSpPr>
          <p:cNvPr id="24" name="타원 23"/>
          <p:cNvSpPr/>
          <p:nvPr/>
        </p:nvSpPr>
        <p:spPr>
          <a:xfrm>
            <a:off x="6645275" y="5013325"/>
            <a:ext cx="1000125" cy="25241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0">
              <a:defRPr/>
            </a:pPr>
            <a:endParaRPr kumimoji="0" lang="ko-KR" altLang="en-US"/>
          </a:p>
        </p:txBody>
      </p:sp>
      <p:sp>
        <p:nvSpPr>
          <p:cNvPr id="16" name="TextBox 15"/>
          <p:cNvSpPr txBox="1"/>
          <p:nvPr/>
        </p:nvSpPr>
        <p:spPr>
          <a:xfrm>
            <a:off x="61079" y="179929"/>
            <a:ext cx="6728125" cy="584775"/>
          </a:xfrm>
          <a:prstGeom prst="rect">
            <a:avLst/>
          </a:prstGeom>
          <a:noFill/>
        </p:spPr>
        <p:txBody>
          <a:bodyPr wrap="none" rtlCol="0">
            <a:spAutoFit/>
          </a:bodyPr>
          <a:lstStyle/>
          <a:p>
            <a:pPr algn="ctr"/>
            <a:r>
              <a:rPr lang="en-US" altLang="ko-KR" sz="3200" dirty="0" smtClean="0">
                <a:latin typeface="HY헤드라인M" pitchFamily="18" charset="-127"/>
                <a:ea typeface="HY헤드라인M" pitchFamily="18" charset="-127"/>
              </a:rPr>
              <a:t>Implementation of the DC system</a:t>
            </a:r>
            <a:endParaRPr lang="ko-KR" altLang="en-US" sz="1800" dirty="0">
              <a:latin typeface="HY헤드라인M" pitchFamily="18" charset="-127"/>
              <a:ea typeface="HY헤드라인M" pitchFamily="18" charset="-127"/>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2"/>
          <p:cNvPicPr>
            <a:picLocks noChangeAspect="1" noChangeArrowheads="1"/>
          </p:cNvPicPr>
          <p:nvPr/>
        </p:nvPicPr>
        <p:blipFill>
          <a:blip r:embed="rId3" cstate="print"/>
          <a:srcRect/>
          <a:stretch>
            <a:fillRect/>
          </a:stretch>
        </p:blipFill>
        <p:spPr bwMode="auto">
          <a:xfrm>
            <a:off x="668338" y="1341438"/>
            <a:ext cx="3816350" cy="2132012"/>
          </a:xfrm>
          <a:prstGeom prst="rect">
            <a:avLst/>
          </a:prstGeom>
          <a:noFill/>
          <a:ln w="9525">
            <a:noFill/>
            <a:miter lim="800000"/>
            <a:headEnd/>
            <a:tailEnd/>
          </a:ln>
        </p:spPr>
      </p:pic>
      <p:sp>
        <p:nvSpPr>
          <p:cNvPr id="27651" name="TextBox 10"/>
          <p:cNvSpPr txBox="1">
            <a:spLocks noChangeArrowheads="1"/>
          </p:cNvSpPr>
          <p:nvPr/>
        </p:nvSpPr>
        <p:spPr bwMode="auto">
          <a:xfrm>
            <a:off x="4971637" y="4581128"/>
            <a:ext cx="4934363" cy="400110"/>
          </a:xfrm>
          <a:prstGeom prst="rect">
            <a:avLst/>
          </a:prstGeom>
          <a:noFill/>
          <a:ln w="9525">
            <a:noFill/>
            <a:miter lim="800000"/>
            <a:headEnd/>
            <a:tailEnd/>
          </a:ln>
        </p:spPr>
        <p:txBody>
          <a:bodyPr wrap="none">
            <a:spAutoFit/>
          </a:bodyPr>
          <a:lstStyle/>
          <a:p>
            <a:pPr algn="ctr" latinLnBrk="0"/>
            <a:r>
              <a:rPr kumimoji="0" lang="en-US" altLang="ko-KR" dirty="0">
                <a:solidFill>
                  <a:schemeClr val="bg1"/>
                </a:solidFill>
                <a:latin typeface="HY헤드라인M" pitchFamily="18" charset="-127"/>
                <a:ea typeface="HY헤드라인M" pitchFamily="18" charset="-127"/>
              </a:rPr>
              <a:t>Experimental Results – Active PFC Type</a:t>
            </a:r>
            <a:endParaRPr kumimoji="0" lang="ko-KR" altLang="en-US" dirty="0">
              <a:solidFill>
                <a:schemeClr val="bg1"/>
              </a:solidFill>
              <a:latin typeface="HY헤드라인M" pitchFamily="18" charset="-127"/>
              <a:ea typeface="HY헤드라인M" pitchFamily="18" charset="-127"/>
            </a:endParaRPr>
          </a:p>
        </p:txBody>
      </p:sp>
      <p:sp>
        <p:nvSpPr>
          <p:cNvPr id="27652" name="TextBox 14"/>
          <p:cNvSpPr txBox="1">
            <a:spLocks noChangeArrowheads="1"/>
          </p:cNvSpPr>
          <p:nvPr/>
        </p:nvSpPr>
        <p:spPr bwMode="auto">
          <a:xfrm>
            <a:off x="200025" y="873125"/>
            <a:ext cx="7454900" cy="476250"/>
          </a:xfrm>
          <a:prstGeom prst="rect">
            <a:avLst/>
          </a:prstGeom>
          <a:solidFill>
            <a:schemeClr val="tx1"/>
          </a:solidFill>
          <a:ln w="9525">
            <a:noFill/>
            <a:miter lim="800000"/>
            <a:headEnd/>
            <a:tailEnd/>
          </a:ln>
        </p:spPr>
        <p:txBody>
          <a:bodyPr>
            <a:spAutoFit/>
          </a:bodyPr>
          <a:lstStyle/>
          <a:p>
            <a:pPr latinLnBrk="0">
              <a:lnSpc>
                <a:spcPct val="125000"/>
              </a:lnSpc>
              <a:buFont typeface="Arial" charset="0"/>
              <a:buChar char="•"/>
            </a:pPr>
            <a:r>
              <a:rPr kumimoji="0" lang="en-US" altLang="ko-KR" b="1">
                <a:solidFill>
                  <a:schemeClr val="bg2"/>
                </a:solidFill>
                <a:latin typeface="HY헤드라인M" pitchFamily="18" charset="-127"/>
                <a:ea typeface="HY헤드라인M" pitchFamily="18" charset="-127"/>
              </a:rPr>
              <a:t> </a:t>
            </a:r>
            <a:r>
              <a:rPr kumimoji="0" lang="en-US" altLang="ko-KR" b="1">
                <a:solidFill>
                  <a:srgbClr val="FF0000"/>
                </a:solidFill>
                <a:latin typeface="HY헤드라인M" pitchFamily="18" charset="-127"/>
                <a:ea typeface="HY헤드라인M" pitchFamily="18" charset="-127"/>
              </a:rPr>
              <a:t>[55 inch LED TV] </a:t>
            </a:r>
            <a:r>
              <a:rPr kumimoji="0" lang="en-US" altLang="ko-KR" b="1">
                <a:solidFill>
                  <a:schemeClr val="bg2"/>
                </a:solidFill>
                <a:latin typeface="HY헤드라인M" pitchFamily="18" charset="-127"/>
                <a:ea typeface="HY헤드라인M" pitchFamily="18" charset="-127"/>
              </a:rPr>
              <a:t>More than 4% Efficiency Increase</a:t>
            </a:r>
          </a:p>
        </p:txBody>
      </p:sp>
      <p:sp>
        <p:nvSpPr>
          <p:cNvPr id="27653" name="Text Box 11"/>
          <p:cNvSpPr txBox="1">
            <a:spLocks noChangeArrowheads="1"/>
          </p:cNvSpPr>
          <p:nvPr/>
        </p:nvSpPr>
        <p:spPr bwMode="auto">
          <a:xfrm>
            <a:off x="4916488" y="3429000"/>
            <a:ext cx="4465637" cy="461963"/>
          </a:xfrm>
          <a:prstGeom prst="rect">
            <a:avLst/>
          </a:prstGeom>
          <a:noFill/>
          <a:ln w="9525">
            <a:noFill/>
            <a:miter lim="800000"/>
            <a:headEnd/>
            <a:tailEnd/>
          </a:ln>
        </p:spPr>
        <p:txBody>
          <a:bodyPr>
            <a:spAutoFit/>
          </a:bodyPr>
          <a:lstStyle/>
          <a:p>
            <a:pPr marL="177800" indent="-177800" eaLnBrk="0" latinLnBrk="0" hangingPunct="0">
              <a:buSzPct val="100000"/>
              <a:buFont typeface="Arial" charset="0"/>
              <a:buChar char="•"/>
            </a:pPr>
            <a:r>
              <a:rPr kumimoji="0" lang="en-US" altLang="ko-KR" sz="1200">
                <a:solidFill>
                  <a:schemeClr val="bg2"/>
                </a:solidFill>
                <a:latin typeface="HY헤드라인M" pitchFamily="18" charset="-127"/>
                <a:ea typeface="HY헤드라인M" pitchFamily="18" charset="-127"/>
                <a:cs typeface="Arial Unicode MS" pitchFamily="50" charset="-127"/>
              </a:rPr>
              <a:t>Energy Consumption Comparison of AC and DC based LED TVs</a:t>
            </a:r>
          </a:p>
        </p:txBody>
      </p:sp>
      <p:pic>
        <p:nvPicPr>
          <p:cNvPr id="27654" name="Picture 3"/>
          <p:cNvPicPr>
            <a:picLocks noChangeAspect="1" noChangeArrowheads="1"/>
          </p:cNvPicPr>
          <p:nvPr/>
        </p:nvPicPr>
        <p:blipFill>
          <a:blip r:embed="rId4" cstate="print"/>
          <a:srcRect/>
          <a:stretch>
            <a:fillRect/>
          </a:stretch>
        </p:blipFill>
        <p:spPr bwMode="auto">
          <a:xfrm>
            <a:off x="5060950" y="1341438"/>
            <a:ext cx="4068763" cy="2124075"/>
          </a:xfrm>
          <a:prstGeom prst="rect">
            <a:avLst/>
          </a:prstGeom>
          <a:noFill/>
          <a:ln w="9525">
            <a:noFill/>
            <a:miter lim="800000"/>
            <a:headEnd/>
            <a:tailEnd/>
          </a:ln>
        </p:spPr>
      </p:pic>
      <p:sp>
        <p:nvSpPr>
          <p:cNvPr id="27655" name="Text Box 11"/>
          <p:cNvSpPr txBox="1">
            <a:spLocks noChangeArrowheads="1"/>
          </p:cNvSpPr>
          <p:nvPr/>
        </p:nvSpPr>
        <p:spPr bwMode="auto">
          <a:xfrm>
            <a:off x="200025" y="3429000"/>
            <a:ext cx="4500563" cy="461963"/>
          </a:xfrm>
          <a:prstGeom prst="rect">
            <a:avLst/>
          </a:prstGeom>
          <a:noFill/>
          <a:ln w="9525">
            <a:noFill/>
            <a:miter lim="800000"/>
            <a:headEnd/>
            <a:tailEnd/>
          </a:ln>
        </p:spPr>
        <p:txBody>
          <a:bodyPr>
            <a:spAutoFit/>
          </a:bodyPr>
          <a:lstStyle/>
          <a:p>
            <a:pPr marL="177800" indent="-177800" eaLnBrk="0" latinLnBrk="0" hangingPunct="0">
              <a:buSzPct val="100000"/>
              <a:buFont typeface="Arial" charset="0"/>
              <a:buChar char="•"/>
            </a:pPr>
            <a:r>
              <a:rPr kumimoji="0" lang="en-US" altLang="ko-KR" sz="1200">
                <a:solidFill>
                  <a:schemeClr val="bg2"/>
                </a:solidFill>
                <a:latin typeface="HY헤드라인M" pitchFamily="18" charset="-127"/>
                <a:ea typeface="HY헤드라인M" pitchFamily="18" charset="-127"/>
                <a:cs typeface="Arial Unicode MS" pitchFamily="50" charset="-127"/>
              </a:rPr>
              <a:t>Comparison of Power Consumption by Load rating (Lightness variation)</a:t>
            </a:r>
          </a:p>
        </p:txBody>
      </p:sp>
      <p:sp>
        <p:nvSpPr>
          <p:cNvPr id="27656" name="TextBox 16"/>
          <p:cNvSpPr txBox="1">
            <a:spLocks noChangeArrowheads="1"/>
          </p:cNvSpPr>
          <p:nvPr/>
        </p:nvSpPr>
        <p:spPr bwMode="auto">
          <a:xfrm>
            <a:off x="165100" y="3968750"/>
            <a:ext cx="9355138" cy="425450"/>
          </a:xfrm>
          <a:prstGeom prst="rect">
            <a:avLst/>
          </a:prstGeom>
          <a:solidFill>
            <a:schemeClr val="tx1"/>
          </a:solidFill>
          <a:ln w="9525">
            <a:noFill/>
            <a:miter lim="800000"/>
            <a:headEnd/>
            <a:tailEnd/>
          </a:ln>
        </p:spPr>
        <p:txBody>
          <a:bodyPr>
            <a:spAutoFit/>
          </a:bodyPr>
          <a:lstStyle/>
          <a:p>
            <a:pPr latinLnBrk="0">
              <a:lnSpc>
                <a:spcPct val="125000"/>
              </a:lnSpc>
              <a:buFont typeface="Arial" charset="0"/>
              <a:buChar char="•"/>
            </a:pPr>
            <a:r>
              <a:rPr kumimoji="0" lang="en-US" altLang="ko-KR" b="1">
                <a:solidFill>
                  <a:schemeClr val="bg2"/>
                </a:solidFill>
                <a:latin typeface="HY헤드라인M" pitchFamily="18" charset="-127"/>
                <a:ea typeface="HY헤드라인M" pitchFamily="18" charset="-127"/>
              </a:rPr>
              <a:t> </a:t>
            </a:r>
            <a:r>
              <a:rPr kumimoji="0" lang="en-US" altLang="ko-KR" b="1">
                <a:solidFill>
                  <a:srgbClr val="FF0000"/>
                </a:solidFill>
                <a:latin typeface="HY헤드라인M" pitchFamily="18" charset="-127"/>
                <a:ea typeface="HY헤드라인M" pitchFamily="18" charset="-127"/>
              </a:rPr>
              <a:t>[PC] </a:t>
            </a:r>
            <a:r>
              <a:rPr kumimoji="0" lang="en-US" altLang="ko-KR" b="1">
                <a:solidFill>
                  <a:schemeClr val="bg2"/>
                </a:solidFill>
                <a:latin typeface="HY헤드라인M" pitchFamily="18" charset="-127"/>
                <a:ea typeface="HY헤드라인M" pitchFamily="18" charset="-127"/>
              </a:rPr>
              <a:t>6.4% Efficiency Improvement  by DC modification</a:t>
            </a:r>
          </a:p>
        </p:txBody>
      </p:sp>
      <p:pic>
        <p:nvPicPr>
          <p:cNvPr id="27657" name="Picture 2"/>
          <p:cNvPicPr>
            <a:picLocks noChangeAspect="1" noChangeArrowheads="1"/>
          </p:cNvPicPr>
          <p:nvPr/>
        </p:nvPicPr>
        <p:blipFill>
          <a:blip r:embed="rId5" cstate="print"/>
          <a:srcRect/>
          <a:stretch>
            <a:fillRect/>
          </a:stretch>
        </p:blipFill>
        <p:spPr bwMode="auto">
          <a:xfrm>
            <a:off x="812800" y="4437063"/>
            <a:ext cx="3671888" cy="1871662"/>
          </a:xfrm>
          <a:prstGeom prst="rect">
            <a:avLst/>
          </a:prstGeom>
          <a:noFill/>
          <a:ln w="9525">
            <a:noFill/>
            <a:miter lim="800000"/>
            <a:headEnd/>
            <a:tailEnd/>
          </a:ln>
        </p:spPr>
      </p:pic>
      <p:sp>
        <p:nvSpPr>
          <p:cNvPr id="27658" name="Text Box 11"/>
          <p:cNvSpPr txBox="1">
            <a:spLocks noChangeArrowheads="1"/>
          </p:cNvSpPr>
          <p:nvPr/>
        </p:nvSpPr>
        <p:spPr bwMode="auto">
          <a:xfrm>
            <a:off x="200025" y="6176963"/>
            <a:ext cx="6805613" cy="276225"/>
          </a:xfrm>
          <a:prstGeom prst="rect">
            <a:avLst/>
          </a:prstGeom>
          <a:noFill/>
          <a:ln w="9525">
            <a:noFill/>
            <a:miter lim="800000"/>
            <a:headEnd/>
            <a:tailEnd/>
          </a:ln>
        </p:spPr>
        <p:txBody>
          <a:bodyPr>
            <a:spAutoFit/>
          </a:bodyPr>
          <a:lstStyle/>
          <a:p>
            <a:pPr marL="177800" indent="-177800" eaLnBrk="0" latinLnBrk="0" hangingPunct="0">
              <a:buSzPct val="100000"/>
              <a:buFont typeface="Arial" charset="0"/>
              <a:buChar char="•"/>
            </a:pPr>
            <a:r>
              <a:rPr kumimoji="0" lang="en-US" altLang="ko-KR" sz="1200">
                <a:solidFill>
                  <a:schemeClr val="bg2"/>
                </a:solidFill>
                <a:latin typeface="HY헤드라인M" pitchFamily="18" charset="-127"/>
                <a:ea typeface="HY헤드라인M" pitchFamily="18" charset="-127"/>
                <a:cs typeface="Arial Unicode MS" pitchFamily="50" charset="-127"/>
              </a:rPr>
              <a:t>Energy Consumption Comparison of AC and DC based PC</a:t>
            </a:r>
          </a:p>
        </p:txBody>
      </p:sp>
      <p:sp>
        <p:nvSpPr>
          <p:cNvPr id="11" name="TextBox 10"/>
          <p:cNvSpPr txBox="1"/>
          <p:nvPr/>
        </p:nvSpPr>
        <p:spPr>
          <a:xfrm>
            <a:off x="61079" y="179929"/>
            <a:ext cx="6728125" cy="584775"/>
          </a:xfrm>
          <a:prstGeom prst="rect">
            <a:avLst/>
          </a:prstGeom>
          <a:noFill/>
        </p:spPr>
        <p:txBody>
          <a:bodyPr wrap="none" rtlCol="0">
            <a:spAutoFit/>
          </a:bodyPr>
          <a:lstStyle/>
          <a:p>
            <a:pPr algn="ctr"/>
            <a:r>
              <a:rPr lang="en-US" altLang="ko-KR" sz="3200" dirty="0" smtClean="0">
                <a:latin typeface="HY헤드라인M" pitchFamily="18" charset="-127"/>
                <a:ea typeface="HY헤드라인M" pitchFamily="18" charset="-127"/>
              </a:rPr>
              <a:t>Implementation of the DC system</a:t>
            </a:r>
            <a:endParaRPr lang="ko-KR" altLang="en-US" sz="1800" dirty="0">
              <a:latin typeface="HY헤드라인M" pitchFamily="18" charset="-127"/>
              <a:ea typeface="HY헤드라인M" pitchFamily="18" charset="-127"/>
            </a:endParaRPr>
          </a:p>
        </p:txBody>
      </p:sp>
      <p:pic>
        <p:nvPicPr>
          <p:cNvPr id="14" name="Picture 2" descr="E:\MyPicture\20110104_전자제품개조과정_편집\PC\DC_PC2_circuit.JPG"/>
          <p:cNvPicPr>
            <a:picLocks noChangeAspect="1" noChangeArrowheads="1"/>
          </p:cNvPicPr>
          <p:nvPr/>
        </p:nvPicPr>
        <p:blipFill>
          <a:blip r:embed="rId6" cstate="print"/>
          <a:srcRect l="12434" t="13816" r="8817" b="8817"/>
          <a:stretch>
            <a:fillRect/>
          </a:stretch>
        </p:blipFill>
        <p:spPr bwMode="auto">
          <a:xfrm>
            <a:off x="5203220" y="5085184"/>
            <a:ext cx="1497572" cy="1103474"/>
          </a:xfrm>
          <a:prstGeom prst="rect">
            <a:avLst/>
          </a:prstGeom>
          <a:noFill/>
        </p:spPr>
      </p:pic>
      <p:pic>
        <p:nvPicPr>
          <p:cNvPr id="15" name="Picture 3" descr="E:\MyPicture\20110104_전자제품개조과정_편집\PC\DC_PC2_circuit2.JPG"/>
          <p:cNvPicPr>
            <a:picLocks noChangeAspect="1" noChangeArrowheads="1"/>
          </p:cNvPicPr>
          <p:nvPr/>
        </p:nvPicPr>
        <p:blipFill>
          <a:blip r:embed="rId7" cstate="print"/>
          <a:srcRect l="1036" t="6908" r="2600" b="1909"/>
          <a:stretch>
            <a:fillRect/>
          </a:stretch>
        </p:blipFill>
        <p:spPr bwMode="auto">
          <a:xfrm>
            <a:off x="6859404" y="5121188"/>
            <a:ext cx="1513976" cy="1074435"/>
          </a:xfrm>
          <a:prstGeom prst="rect">
            <a:avLst/>
          </a:prstGeom>
          <a:noFill/>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0"/>
          <p:cNvSpPr txBox="1">
            <a:spLocks noChangeArrowheads="1"/>
          </p:cNvSpPr>
          <p:nvPr/>
        </p:nvSpPr>
        <p:spPr bwMode="auto">
          <a:xfrm>
            <a:off x="4838966" y="4833156"/>
            <a:ext cx="4618572" cy="369332"/>
          </a:xfrm>
          <a:prstGeom prst="rect">
            <a:avLst/>
          </a:prstGeom>
          <a:noFill/>
          <a:ln w="9525">
            <a:noFill/>
            <a:miter lim="800000"/>
            <a:headEnd/>
            <a:tailEnd/>
          </a:ln>
        </p:spPr>
        <p:txBody>
          <a:bodyPr wrap="none">
            <a:spAutoFit/>
          </a:bodyPr>
          <a:lstStyle/>
          <a:p>
            <a:pPr algn="ctr" latinLnBrk="0"/>
            <a:r>
              <a:rPr kumimoji="0" lang="en-US" altLang="ko-KR" sz="1800" dirty="0">
                <a:solidFill>
                  <a:schemeClr val="bg1"/>
                </a:solidFill>
                <a:latin typeface="HY헤드라인M" pitchFamily="18" charset="-127"/>
                <a:ea typeface="HY헤드라인M" pitchFamily="18" charset="-127"/>
              </a:rPr>
              <a:t>Experimental Results – Passive PFC Type</a:t>
            </a:r>
            <a:endParaRPr kumimoji="0" lang="ko-KR" altLang="en-US" sz="1800" dirty="0">
              <a:solidFill>
                <a:schemeClr val="bg1"/>
              </a:solidFill>
              <a:latin typeface="HY헤드라인M" pitchFamily="18" charset="-127"/>
              <a:ea typeface="HY헤드라인M" pitchFamily="18" charset="-127"/>
            </a:endParaRPr>
          </a:p>
        </p:txBody>
      </p:sp>
      <p:sp>
        <p:nvSpPr>
          <p:cNvPr id="28675" name="TextBox 14"/>
          <p:cNvSpPr txBox="1">
            <a:spLocks noChangeArrowheads="1"/>
          </p:cNvSpPr>
          <p:nvPr/>
        </p:nvSpPr>
        <p:spPr bwMode="auto">
          <a:xfrm>
            <a:off x="200025" y="873125"/>
            <a:ext cx="9353550" cy="423863"/>
          </a:xfrm>
          <a:prstGeom prst="rect">
            <a:avLst/>
          </a:prstGeom>
          <a:solidFill>
            <a:schemeClr val="tx1"/>
          </a:solidFill>
          <a:ln w="9525">
            <a:noFill/>
            <a:miter lim="800000"/>
            <a:headEnd/>
            <a:tailEnd/>
          </a:ln>
        </p:spPr>
        <p:txBody>
          <a:bodyPr>
            <a:spAutoFit/>
          </a:bodyPr>
          <a:lstStyle/>
          <a:p>
            <a:pPr latinLnBrk="0">
              <a:lnSpc>
                <a:spcPct val="125000"/>
              </a:lnSpc>
              <a:buFont typeface="Arial" charset="0"/>
              <a:buChar char="•"/>
            </a:pPr>
            <a:r>
              <a:rPr kumimoji="0" lang="en-US" altLang="ko-KR" b="1">
                <a:solidFill>
                  <a:schemeClr val="bg2"/>
                </a:solidFill>
                <a:latin typeface="HY헤드라인M" pitchFamily="18" charset="-127"/>
                <a:ea typeface="HY헤드라인M" pitchFamily="18" charset="-127"/>
              </a:rPr>
              <a:t> </a:t>
            </a:r>
            <a:r>
              <a:rPr kumimoji="0" lang="en-US" altLang="ko-KR" b="1">
                <a:solidFill>
                  <a:srgbClr val="FF0000"/>
                </a:solidFill>
                <a:latin typeface="HY헤드라인M" pitchFamily="18" charset="-127"/>
                <a:ea typeface="HY헤드라인M" pitchFamily="18" charset="-127"/>
              </a:rPr>
              <a:t>[Monitor] </a:t>
            </a:r>
            <a:r>
              <a:rPr kumimoji="0" lang="en-US" altLang="ko-KR" b="1">
                <a:solidFill>
                  <a:schemeClr val="bg2"/>
                </a:solidFill>
                <a:latin typeface="HY헤드라인M" pitchFamily="18" charset="-127"/>
                <a:ea typeface="HY헤드라인M" pitchFamily="18" charset="-127"/>
              </a:rPr>
              <a:t>Only 0.72% Efficiency Increased by removal of Bridge Diode</a:t>
            </a:r>
          </a:p>
        </p:txBody>
      </p:sp>
      <p:sp>
        <p:nvSpPr>
          <p:cNvPr id="28676" name="Text Box 11"/>
          <p:cNvSpPr txBox="1">
            <a:spLocks noChangeArrowheads="1"/>
          </p:cNvSpPr>
          <p:nvPr/>
        </p:nvSpPr>
        <p:spPr bwMode="auto">
          <a:xfrm>
            <a:off x="4475163" y="1592796"/>
            <a:ext cx="5230812" cy="523875"/>
          </a:xfrm>
          <a:prstGeom prst="rect">
            <a:avLst/>
          </a:prstGeom>
          <a:noFill/>
          <a:ln w="9525">
            <a:noFill/>
            <a:miter lim="800000"/>
            <a:headEnd/>
            <a:tailEnd/>
          </a:ln>
        </p:spPr>
        <p:txBody>
          <a:bodyPr>
            <a:spAutoFit/>
          </a:bodyPr>
          <a:lstStyle/>
          <a:p>
            <a:pPr marL="177800" indent="-177800" eaLnBrk="0" latinLnBrk="0" hangingPunct="0">
              <a:buSzPct val="100000"/>
              <a:buFont typeface="Arial" charset="0"/>
              <a:buChar char="•"/>
            </a:pPr>
            <a:r>
              <a:rPr kumimoji="0" lang="en-US" altLang="ko-KR" sz="1400" dirty="0">
                <a:solidFill>
                  <a:schemeClr val="bg2"/>
                </a:solidFill>
                <a:latin typeface="HY헤드라인M" pitchFamily="18" charset="-127"/>
                <a:ea typeface="HY헤드라인M" pitchFamily="18" charset="-127"/>
                <a:cs typeface="Arial Unicode MS" pitchFamily="50" charset="-127"/>
              </a:rPr>
              <a:t>Energy Consumption Comparison of AC and DC based Monitors</a:t>
            </a:r>
          </a:p>
        </p:txBody>
      </p:sp>
      <p:sp>
        <p:nvSpPr>
          <p:cNvPr id="28677" name="TextBox 16"/>
          <p:cNvSpPr txBox="1">
            <a:spLocks noChangeArrowheads="1"/>
          </p:cNvSpPr>
          <p:nvPr/>
        </p:nvSpPr>
        <p:spPr bwMode="auto">
          <a:xfrm>
            <a:off x="206375" y="3735388"/>
            <a:ext cx="4675188" cy="477837"/>
          </a:xfrm>
          <a:prstGeom prst="rect">
            <a:avLst/>
          </a:prstGeom>
          <a:solidFill>
            <a:schemeClr val="tx1"/>
          </a:solidFill>
          <a:ln w="9525">
            <a:noFill/>
            <a:miter lim="800000"/>
            <a:headEnd/>
            <a:tailEnd/>
          </a:ln>
        </p:spPr>
        <p:txBody>
          <a:bodyPr>
            <a:spAutoFit/>
          </a:bodyPr>
          <a:lstStyle/>
          <a:p>
            <a:pPr latinLnBrk="0">
              <a:lnSpc>
                <a:spcPct val="125000"/>
              </a:lnSpc>
              <a:buFont typeface="Arial" charset="0"/>
              <a:buChar char="•"/>
            </a:pPr>
            <a:r>
              <a:rPr kumimoji="0" lang="en-US" altLang="ko-KR" b="1">
                <a:solidFill>
                  <a:schemeClr val="bg2"/>
                </a:solidFill>
                <a:latin typeface="HY헤드라인M" pitchFamily="18" charset="-127"/>
                <a:ea typeface="HY헤드라인M" pitchFamily="18" charset="-127"/>
              </a:rPr>
              <a:t> </a:t>
            </a:r>
            <a:r>
              <a:rPr kumimoji="0" lang="en-US" altLang="ko-KR" b="1">
                <a:solidFill>
                  <a:srgbClr val="FF0000"/>
                </a:solidFill>
                <a:latin typeface="HY헤드라인M" pitchFamily="18" charset="-127"/>
                <a:ea typeface="HY헤드라인M" pitchFamily="18" charset="-127"/>
              </a:rPr>
              <a:t>[DVD] </a:t>
            </a:r>
            <a:r>
              <a:rPr kumimoji="0" lang="en-US" altLang="ko-KR" b="1">
                <a:solidFill>
                  <a:schemeClr val="bg2"/>
                </a:solidFill>
                <a:latin typeface="HY헤드라인M" pitchFamily="18" charset="-127"/>
                <a:ea typeface="HY헤드라인M" pitchFamily="18" charset="-127"/>
              </a:rPr>
              <a:t>2.6% Efficiency  </a:t>
            </a:r>
            <a:r>
              <a:rPr kumimoji="0" lang="en-US" altLang="ko-KR" b="1">
                <a:solidFill>
                  <a:srgbClr val="006600"/>
                </a:solidFill>
                <a:latin typeface="HY헤드라인M" pitchFamily="18" charset="-127"/>
                <a:ea typeface="HY헤드라인M" pitchFamily="18" charset="-127"/>
              </a:rPr>
              <a:t>Decreased</a:t>
            </a:r>
          </a:p>
        </p:txBody>
      </p:sp>
      <p:sp>
        <p:nvSpPr>
          <p:cNvPr id="28678" name="Text Box 11"/>
          <p:cNvSpPr txBox="1">
            <a:spLocks noChangeArrowheads="1"/>
          </p:cNvSpPr>
          <p:nvPr/>
        </p:nvSpPr>
        <p:spPr bwMode="auto">
          <a:xfrm>
            <a:off x="4476750" y="4185084"/>
            <a:ext cx="5300663" cy="523875"/>
          </a:xfrm>
          <a:prstGeom prst="rect">
            <a:avLst/>
          </a:prstGeom>
          <a:noFill/>
          <a:ln w="9525">
            <a:noFill/>
            <a:miter lim="800000"/>
            <a:headEnd/>
            <a:tailEnd/>
          </a:ln>
        </p:spPr>
        <p:txBody>
          <a:bodyPr>
            <a:spAutoFit/>
          </a:bodyPr>
          <a:lstStyle/>
          <a:p>
            <a:pPr marL="177800" indent="-177800" eaLnBrk="0" latinLnBrk="0" hangingPunct="0">
              <a:buSzPct val="100000"/>
              <a:buFont typeface="Arial" charset="0"/>
              <a:buChar char="•"/>
            </a:pPr>
            <a:r>
              <a:rPr kumimoji="0" lang="en-US" altLang="ko-KR" sz="1400">
                <a:solidFill>
                  <a:schemeClr val="bg2"/>
                </a:solidFill>
                <a:latin typeface="HY헤드라인M" pitchFamily="18" charset="-127"/>
                <a:ea typeface="HY헤드라인M" pitchFamily="18" charset="-127"/>
                <a:cs typeface="Arial Unicode MS" pitchFamily="50" charset="-127"/>
              </a:rPr>
              <a:t>Energy Consumption Comparison of AC and DC based DVD players</a:t>
            </a:r>
          </a:p>
        </p:txBody>
      </p:sp>
      <p:pic>
        <p:nvPicPr>
          <p:cNvPr id="28679" name="Picture 2"/>
          <p:cNvPicPr>
            <a:picLocks noChangeAspect="1" noChangeArrowheads="1"/>
          </p:cNvPicPr>
          <p:nvPr/>
        </p:nvPicPr>
        <p:blipFill>
          <a:blip r:embed="rId3" cstate="print"/>
          <a:srcRect/>
          <a:stretch>
            <a:fillRect/>
          </a:stretch>
        </p:blipFill>
        <p:spPr bwMode="auto">
          <a:xfrm>
            <a:off x="941388" y="4289425"/>
            <a:ext cx="3327400" cy="2200275"/>
          </a:xfrm>
          <a:prstGeom prst="rect">
            <a:avLst/>
          </a:prstGeom>
          <a:noFill/>
          <a:ln w="9525">
            <a:noFill/>
            <a:miter lim="800000"/>
            <a:headEnd/>
            <a:tailEnd/>
          </a:ln>
        </p:spPr>
      </p:pic>
      <p:pic>
        <p:nvPicPr>
          <p:cNvPr id="28680" name="Picture 3"/>
          <p:cNvPicPr>
            <a:picLocks noChangeAspect="1" noChangeArrowheads="1"/>
          </p:cNvPicPr>
          <p:nvPr/>
        </p:nvPicPr>
        <p:blipFill>
          <a:blip r:embed="rId4" cstate="print"/>
          <a:srcRect/>
          <a:stretch>
            <a:fillRect/>
          </a:stretch>
        </p:blipFill>
        <p:spPr bwMode="auto">
          <a:xfrm>
            <a:off x="984250" y="1484313"/>
            <a:ext cx="3284538" cy="2232025"/>
          </a:xfrm>
          <a:prstGeom prst="rect">
            <a:avLst/>
          </a:prstGeom>
          <a:noFill/>
          <a:ln w="9525">
            <a:noFill/>
            <a:miter lim="800000"/>
            <a:headEnd/>
            <a:tailEnd/>
          </a:ln>
        </p:spPr>
      </p:pic>
      <p:sp>
        <p:nvSpPr>
          <p:cNvPr id="23" name="Text Box 11"/>
          <p:cNvSpPr txBox="1">
            <a:spLocks noChangeArrowheads="1"/>
          </p:cNvSpPr>
          <p:nvPr/>
        </p:nvSpPr>
        <p:spPr bwMode="auto">
          <a:xfrm>
            <a:off x="4737100" y="2348880"/>
            <a:ext cx="4608513" cy="143192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spAutoFit/>
          </a:bodyPr>
          <a:lstStyle/>
          <a:p>
            <a:pPr marL="177800" indent="-177800" algn="ctr" eaLnBrk="0" latinLnBrk="0" hangingPunct="0">
              <a:lnSpc>
                <a:spcPct val="150000"/>
              </a:lnSpc>
              <a:buSzPct val="100000"/>
              <a:defRPr/>
            </a:pPr>
            <a:r>
              <a:rPr kumimoji="0" lang="en-US" altLang="ko-KR" sz="1600" dirty="0">
                <a:solidFill>
                  <a:schemeClr val="bg2"/>
                </a:solidFill>
                <a:latin typeface="HY헤드라인M" pitchFamily="18" charset="-127"/>
                <a:ea typeface="HY헤드라인M" pitchFamily="18" charset="-127"/>
                <a:cs typeface="Arial Unicode MS" pitchFamily="50" charset="-127"/>
              </a:rPr>
              <a:t>Passive PFC type Appliances</a:t>
            </a:r>
          </a:p>
          <a:p>
            <a:pPr marL="177800" indent="-177800" algn="ctr" eaLnBrk="0" latinLnBrk="0" hangingPunct="0">
              <a:lnSpc>
                <a:spcPct val="150000"/>
              </a:lnSpc>
              <a:buSzPct val="100000"/>
              <a:defRPr/>
            </a:pPr>
            <a:endParaRPr kumimoji="0" lang="en-US" altLang="ko-KR" sz="1000" dirty="0">
              <a:solidFill>
                <a:schemeClr val="bg2"/>
              </a:solidFill>
              <a:latin typeface="HY헤드라인M" pitchFamily="18" charset="-127"/>
              <a:ea typeface="HY헤드라인M" pitchFamily="18" charset="-127"/>
              <a:cs typeface="Arial Unicode MS" pitchFamily="50" charset="-127"/>
            </a:endParaRPr>
          </a:p>
          <a:p>
            <a:pPr marL="177800" indent="-177800" algn="ctr" eaLnBrk="0" latinLnBrk="0" hangingPunct="0">
              <a:lnSpc>
                <a:spcPct val="150000"/>
              </a:lnSpc>
              <a:buSzPct val="100000"/>
              <a:defRPr/>
            </a:pPr>
            <a:r>
              <a:rPr kumimoji="0" lang="en-US" altLang="ko-KR" sz="1600" dirty="0">
                <a:solidFill>
                  <a:srgbClr val="FF0000"/>
                </a:solidFill>
                <a:latin typeface="HY헤드라인M" pitchFamily="18" charset="-127"/>
                <a:ea typeface="HY헤드라인M" pitchFamily="18" charset="-127"/>
                <a:cs typeface="Arial Unicode MS" pitchFamily="50" charset="-127"/>
              </a:rPr>
              <a:t>Needs optimization for High Efficiency</a:t>
            </a:r>
          </a:p>
          <a:p>
            <a:pPr marL="177800" indent="-177800" algn="ctr" eaLnBrk="0" latinLnBrk="0" hangingPunct="0">
              <a:lnSpc>
                <a:spcPct val="150000"/>
              </a:lnSpc>
              <a:buSzPct val="100000"/>
              <a:defRPr/>
            </a:pPr>
            <a:r>
              <a:rPr kumimoji="0" lang="en-US" altLang="ko-KR" sz="1600" dirty="0">
                <a:solidFill>
                  <a:srgbClr val="FF0000"/>
                </a:solidFill>
                <a:latin typeface="HY헤드라인M" pitchFamily="18" charset="-127"/>
                <a:ea typeface="HY헤드라인M" pitchFamily="18" charset="-127"/>
                <a:cs typeface="Arial Unicode MS" pitchFamily="50" charset="-127"/>
              </a:rPr>
              <a:t>(Component Re-Selection)</a:t>
            </a:r>
            <a:endParaRPr kumimoji="0" lang="en-US" altLang="ko-KR" sz="1600" dirty="0">
              <a:solidFill>
                <a:schemeClr val="bg1">
                  <a:lumMod val="50000"/>
                </a:schemeClr>
              </a:solidFill>
              <a:latin typeface="HY헤드라인M" pitchFamily="18" charset="-127"/>
              <a:ea typeface="HY헤드라인M" pitchFamily="18" charset="-127"/>
              <a:cs typeface="Arial Unicode MS" pitchFamily="50" charset="-127"/>
            </a:endParaRPr>
          </a:p>
        </p:txBody>
      </p:sp>
      <p:sp>
        <p:nvSpPr>
          <p:cNvPr id="10" name="TextBox 9"/>
          <p:cNvSpPr txBox="1"/>
          <p:nvPr/>
        </p:nvSpPr>
        <p:spPr>
          <a:xfrm>
            <a:off x="61079" y="179929"/>
            <a:ext cx="6728125" cy="584775"/>
          </a:xfrm>
          <a:prstGeom prst="rect">
            <a:avLst/>
          </a:prstGeom>
          <a:noFill/>
        </p:spPr>
        <p:txBody>
          <a:bodyPr wrap="none" rtlCol="0">
            <a:spAutoFit/>
          </a:bodyPr>
          <a:lstStyle/>
          <a:p>
            <a:pPr algn="ctr"/>
            <a:r>
              <a:rPr lang="en-US" altLang="ko-KR" sz="3200" dirty="0" smtClean="0">
                <a:latin typeface="HY헤드라인M" pitchFamily="18" charset="-127"/>
                <a:ea typeface="HY헤드라인M" pitchFamily="18" charset="-127"/>
              </a:rPr>
              <a:t>Implementation of the DC system</a:t>
            </a:r>
            <a:endParaRPr lang="ko-KR" altLang="en-US" sz="1800" dirty="0">
              <a:latin typeface="HY헤드라인M" pitchFamily="18" charset="-127"/>
              <a:ea typeface="HY헤드라인M" pitchFamily="18" charset="-127"/>
            </a:endParaRPr>
          </a:p>
        </p:txBody>
      </p:sp>
      <p:pic>
        <p:nvPicPr>
          <p:cNvPr id="12" name="Picture 2" descr="E:\MyPicture\20110104_전자제품개조과정_편집\DVD\DC_DVD2.JPG"/>
          <p:cNvPicPr>
            <a:picLocks noChangeAspect="1" noChangeArrowheads="1"/>
          </p:cNvPicPr>
          <p:nvPr/>
        </p:nvPicPr>
        <p:blipFill>
          <a:blip r:embed="rId5" cstate="print"/>
          <a:srcRect t="19342" b="4672"/>
          <a:stretch>
            <a:fillRect/>
          </a:stretch>
        </p:blipFill>
        <p:spPr bwMode="auto">
          <a:xfrm>
            <a:off x="4520952" y="5301208"/>
            <a:ext cx="2021655" cy="1152128"/>
          </a:xfrm>
          <a:prstGeom prst="rect">
            <a:avLst/>
          </a:prstGeom>
          <a:noFill/>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452" y="179929"/>
            <a:ext cx="6183104" cy="584775"/>
          </a:xfrm>
          <a:prstGeom prst="rect">
            <a:avLst/>
          </a:prstGeom>
          <a:noFill/>
        </p:spPr>
        <p:txBody>
          <a:bodyPr wrap="none" rtlCol="0">
            <a:spAutoFit/>
          </a:bodyPr>
          <a:lstStyle/>
          <a:p>
            <a:pPr algn="ctr"/>
            <a:r>
              <a:rPr lang="en-US" altLang="ko-KR" sz="3200" dirty="0" smtClean="0">
                <a:latin typeface="HY헤드라인M" pitchFamily="18" charset="-127"/>
                <a:ea typeface="HY헤드라인M" pitchFamily="18" charset="-127"/>
              </a:rPr>
              <a:t>Conclusion and Future Works</a:t>
            </a:r>
            <a:endParaRPr lang="ko-KR" altLang="en-US" sz="1800" dirty="0">
              <a:latin typeface="HY헤드라인M" pitchFamily="18" charset="-127"/>
              <a:ea typeface="HY헤드라인M" pitchFamily="18" charset="-127"/>
            </a:endParaRPr>
          </a:p>
        </p:txBody>
      </p:sp>
      <p:sp>
        <p:nvSpPr>
          <p:cNvPr id="15" name="TextBox 14"/>
          <p:cNvSpPr txBox="1">
            <a:spLocks noChangeArrowheads="1"/>
          </p:cNvSpPr>
          <p:nvPr/>
        </p:nvSpPr>
        <p:spPr bwMode="auto">
          <a:xfrm>
            <a:off x="200471" y="872716"/>
            <a:ext cx="7162387" cy="424412"/>
          </a:xfrm>
          <a:prstGeom prst="rect">
            <a:avLst/>
          </a:prstGeom>
          <a:solidFill>
            <a:schemeClr val="tx1"/>
          </a:solidFill>
          <a:ln w="9525">
            <a:noFill/>
            <a:miter lim="800000"/>
            <a:headEnd/>
            <a:tailEnd/>
          </a:ln>
        </p:spPr>
        <p:txBody>
          <a:bodyPr wrap="square">
            <a:spAutoFit/>
          </a:bodyPr>
          <a:lstStyle/>
          <a:p>
            <a:pPr>
              <a:lnSpc>
                <a:spcPct val="125000"/>
              </a:lnSpc>
              <a:buFont typeface="Arial" pitchFamily="34" charset="0"/>
              <a:buChar char="•"/>
            </a:pPr>
            <a:r>
              <a:rPr lang="en-US" altLang="ko-KR" b="1" dirty="0" smtClean="0">
                <a:solidFill>
                  <a:schemeClr val="bg2"/>
                </a:solidFill>
                <a:latin typeface="HY헤드라인M" pitchFamily="18" charset="-127"/>
                <a:ea typeface="HY헤드라인M" pitchFamily="18" charset="-127"/>
              </a:rPr>
              <a:t> Conclusion</a:t>
            </a:r>
          </a:p>
        </p:txBody>
      </p:sp>
      <p:sp>
        <p:nvSpPr>
          <p:cNvPr id="4" name="Text Box 11"/>
          <p:cNvSpPr txBox="1">
            <a:spLocks noChangeArrowheads="1"/>
          </p:cNvSpPr>
          <p:nvPr/>
        </p:nvSpPr>
        <p:spPr bwMode="auto">
          <a:xfrm>
            <a:off x="200472" y="1332306"/>
            <a:ext cx="9244136" cy="2554545"/>
          </a:xfrm>
          <a:prstGeom prst="rect">
            <a:avLst/>
          </a:prstGeom>
          <a:noFill/>
          <a:ln w="9525">
            <a:noFill/>
            <a:miter lim="800000"/>
            <a:headEnd/>
            <a:tailEnd/>
          </a:ln>
        </p:spPr>
        <p:txBody>
          <a:bodyPr wrap="square">
            <a:spAutoFit/>
          </a:bodyPr>
          <a:lstStyle/>
          <a:p>
            <a:pPr marL="177800" indent="-177800" eaLnBrk="0" hangingPunct="0">
              <a:lnSpc>
                <a:spcPts val="2400"/>
              </a:lnSpc>
              <a:buSzPct val="100000"/>
              <a:buFont typeface="Arial" charset="0"/>
              <a:buChar char="•"/>
            </a:pPr>
            <a:r>
              <a:rPr lang="en-US" altLang="ko-KR" sz="1600" dirty="0" smtClean="0">
                <a:solidFill>
                  <a:schemeClr val="bg2"/>
                </a:solidFill>
                <a:latin typeface="HY헤드라인M" pitchFamily="18" charset="-127"/>
                <a:ea typeface="HY헤드라인M" pitchFamily="18" charset="-127"/>
                <a:cs typeface="Arial Unicode MS" pitchFamily="50" charset="-127"/>
              </a:rPr>
              <a:t>Introducing Green Initiatives related with DC Buildings in KOREA</a:t>
            </a:r>
          </a:p>
          <a:p>
            <a:pPr marL="177800" indent="-177800" eaLnBrk="0" hangingPunct="0">
              <a:lnSpc>
                <a:spcPts val="2400"/>
              </a:lnSpc>
              <a:buSzPct val="100000"/>
              <a:buFont typeface="Arial" charset="0"/>
              <a:buChar char="•"/>
            </a:pPr>
            <a:r>
              <a:rPr lang="en-US" altLang="ko-KR" sz="1600" dirty="0" smtClean="0">
                <a:solidFill>
                  <a:schemeClr val="bg2"/>
                </a:solidFill>
                <a:latin typeface="HY헤드라인M" pitchFamily="18" charset="-127"/>
                <a:ea typeface="HY헤드라인M" pitchFamily="18" charset="-127"/>
                <a:cs typeface="Arial Unicode MS" pitchFamily="50" charset="-127"/>
              </a:rPr>
              <a:t>Modeling, Design and Analysis of DC Distribution Power System in a Green Building</a:t>
            </a:r>
          </a:p>
          <a:p>
            <a:pPr marL="177800" indent="-177800" eaLnBrk="0" hangingPunct="0">
              <a:lnSpc>
                <a:spcPts val="2400"/>
              </a:lnSpc>
              <a:buSzPct val="100000"/>
              <a:buFont typeface="Arial" charset="0"/>
              <a:buChar char="•"/>
            </a:pPr>
            <a:r>
              <a:rPr lang="en-US" altLang="ko-KR" sz="1600" dirty="0" smtClean="0">
                <a:solidFill>
                  <a:schemeClr val="bg2"/>
                </a:solidFill>
                <a:latin typeface="HY헤드라인M" pitchFamily="18" charset="-127"/>
                <a:ea typeface="HY헤드라인M" pitchFamily="18" charset="-127"/>
                <a:cs typeface="Arial Unicode MS" pitchFamily="50" charset="-127"/>
              </a:rPr>
              <a:t>Simulation Results</a:t>
            </a:r>
          </a:p>
          <a:p>
            <a:pPr marL="177800" indent="-177800" eaLnBrk="0" hangingPunct="0">
              <a:lnSpc>
                <a:spcPts val="2400"/>
              </a:lnSpc>
              <a:buSzPct val="100000"/>
            </a:pPr>
            <a:r>
              <a:rPr lang="en-US" altLang="ko-KR" sz="1600" dirty="0" smtClean="0">
                <a:solidFill>
                  <a:schemeClr val="bg2"/>
                </a:solidFill>
                <a:latin typeface="HY헤드라인M" pitchFamily="18" charset="-127"/>
                <a:ea typeface="HY헤드라인M" pitchFamily="18" charset="-127"/>
                <a:cs typeface="Arial Unicode MS" pitchFamily="50" charset="-127"/>
              </a:rPr>
              <a:t>     - Efficiency Improvement of 1.5%  (380Vdc), 4.7% (DC transmission) each</a:t>
            </a:r>
          </a:p>
          <a:p>
            <a:pPr marL="177800" indent="-177800" eaLnBrk="0" hangingPunct="0">
              <a:lnSpc>
                <a:spcPts val="2400"/>
              </a:lnSpc>
              <a:buSzPct val="100000"/>
              <a:buFont typeface="Arial" charset="0"/>
              <a:buChar char="•"/>
            </a:pPr>
            <a:r>
              <a:rPr lang="en-US" altLang="ko-KR" sz="1600" dirty="0" smtClean="0">
                <a:solidFill>
                  <a:schemeClr val="bg2"/>
                </a:solidFill>
                <a:latin typeface="HY헤드라인M" pitchFamily="18" charset="-127"/>
                <a:ea typeface="HY헤드라인M" pitchFamily="18" charset="-127"/>
                <a:cs typeface="Arial Unicode MS" pitchFamily="50" charset="-127"/>
              </a:rPr>
              <a:t>Implementation of DC building </a:t>
            </a:r>
          </a:p>
          <a:p>
            <a:pPr marL="177800" indent="-177800" eaLnBrk="0" hangingPunct="0">
              <a:lnSpc>
                <a:spcPts val="2400"/>
              </a:lnSpc>
              <a:buSzPct val="100000"/>
            </a:pPr>
            <a:r>
              <a:rPr lang="en-US" altLang="ko-KR" sz="1600" dirty="0" smtClean="0">
                <a:solidFill>
                  <a:schemeClr val="bg2"/>
                </a:solidFill>
                <a:latin typeface="HY헤드라인M" pitchFamily="18" charset="-127"/>
                <a:ea typeface="HY헤드라인M" pitchFamily="18" charset="-127"/>
                <a:cs typeface="Arial Unicode MS" pitchFamily="50" charset="-127"/>
              </a:rPr>
              <a:t>     - Modification of Home appliances,  Efficiency comparison</a:t>
            </a:r>
          </a:p>
          <a:p>
            <a:pPr marL="177800" indent="-177800" eaLnBrk="0" hangingPunct="0">
              <a:lnSpc>
                <a:spcPts val="2400"/>
              </a:lnSpc>
              <a:buSzPct val="100000"/>
            </a:pPr>
            <a:endParaRPr lang="en-US" altLang="ko-KR" sz="1600" dirty="0" smtClean="0">
              <a:solidFill>
                <a:schemeClr val="bg2"/>
              </a:solidFill>
              <a:latin typeface="HY헤드라인M" pitchFamily="18" charset="-127"/>
              <a:ea typeface="HY헤드라인M" pitchFamily="18" charset="-127"/>
              <a:cs typeface="Arial Unicode MS" pitchFamily="50" charset="-127"/>
            </a:endParaRPr>
          </a:p>
          <a:p>
            <a:pPr marL="177800" indent="-177800" eaLnBrk="0" hangingPunct="0">
              <a:lnSpc>
                <a:spcPts val="2400"/>
              </a:lnSpc>
              <a:buSzPct val="100000"/>
              <a:buFont typeface="Arial" charset="0"/>
              <a:buChar char="•"/>
            </a:pPr>
            <a:r>
              <a:rPr lang="en-US" altLang="ko-KR" sz="1600" dirty="0" smtClean="0">
                <a:solidFill>
                  <a:srgbClr val="FF0000"/>
                </a:solidFill>
                <a:latin typeface="HY헤드라인M" pitchFamily="18" charset="-127"/>
                <a:ea typeface="HY헤드라인M" pitchFamily="18" charset="-127"/>
                <a:cs typeface="Arial Unicode MS" pitchFamily="50" charset="-127"/>
              </a:rPr>
              <a:t>More Efforts Needed such as Model Verification, Optimization, and Realization, etc</a:t>
            </a:r>
          </a:p>
        </p:txBody>
      </p:sp>
      <p:sp>
        <p:nvSpPr>
          <p:cNvPr id="7" name="TextBox 6"/>
          <p:cNvSpPr txBox="1">
            <a:spLocks noChangeArrowheads="1"/>
          </p:cNvSpPr>
          <p:nvPr/>
        </p:nvSpPr>
        <p:spPr bwMode="auto">
          <a:xfrm>
            <a:off x="206310" y="4264728"/>
            <a:ext cx="7162387" cy="424412"/>
          </a:xfrm>
          <a:prstGeom prst="rect">
            <a:avLst/>
          </a:prstGeom>
          <a:solidFill>
            <a:schemeClr val="tx1"/>
          </a:solidFill>
          <a:ln w="9525">
            <a:noFill/>
            <a:miter lim="800000"/>
            <a:headEnd/>
            <a:tailEnd/>
          </a:ln>
        </p:spPr>
        <p:txBody>
          <a:bodyPr wrap="square">
            <a:spAutoFit/>
          </a:bodyPr>
          <a:lstStyle/>
          <a:p>
            <a:pPr>
              <a:lnSpc>
                <a:spcPct val="125000"/>
              </a:lnSpc>
              <a:buFont typeface="Arial" pitchFamily="34" charset="0"/>
              <a:buChar char="•"/>
            </a:pPr>
            <a:r>
              <a:rPr lang="en-US" altLang="ko-KR" b="1" dirty="0" smtClean="0">
                <a:solidFill>
                  <a:schemeClr val="bg2"/>
                </a:solidFill>
                <a:latin typeface="HY헤드라인M" pitchFamily="18" charset="-127"/>
                <a:ea typeface="HY헤드라인M" pitchFamily="18" charset="-127"/>
              </a:rPr>
              <a:t> Future Works</a:t>
            </a:r>
          </a:p>
        </p:txBody>
      </p:sp>
      <p:sp>
        <p:nvSpPr>
          <p:cNvPr id="8" name="Text Box 11"/>
          <p:cNvSpPr txBox="1">
            <a:spLocks noChangeArrowheads="1"/>
          </p:cNvSpPr>
          <p:nvPr/>
        </p:nvSpPr>
        <p:spPr bwMode="auto">
          <a:xfrm>
            <a:off x="200472" y="4612155"/>
            <a:ext cx="9018711" cy="1589153"/>
          </a:xfrm>
          <a:prstGeom prst="rect">
            <a:avLst/>
          </a:prstGeom>
          <a:noFill/>
          <a:ln w="9525">
            <a:noFill/>
            <a:miter lim="800000"/>
            <a:headEnd/>
            <a:tailEnd/>
          </a:ln>
        </p:spPr>
        <p:txBody>
          <a:bodyPr wrap="square">
            <a:spAutoFit/>
          </a:bodyPr>
          <a:lstStyle/>
          <a:p>
            <a:pPr marL="177800" indent="-177800" eaLnBrk="0" hangingPunct="0">
              <a:lnSpc>
                <a:spcPts val="2400"/>
              </a:lnSpc>
              <a:buSzPct val="100000"/>
              <a:buFont typeface="Arial" charset="0"/>
              <a:buChar char="•"/>
            </a:pPr>
            <a:r>
              <a:rPr lang="en-US" altLang="ko-KR" sz="1600" dirty="0" smtClean="0">
                <a:solidFill>
                  <a:schemeClr val="bg2"/>
                </a:solidFill>
                <a:latin typeface="HY헤드라인M" pitchFamily="18" charset="-127"/>
                <a:ea typeface="HY헤드라인M" pitchFamily="18" charset="-127"/>
                <a:cs typeface="Arial Unicode MS" pitchFamily="50" charset="-127"/>
              </a:rPr>
              <a:t>Complete Realization of DC Distribution System (Pilot DC Building Model)</a:t>
            </a:r>
          </a:p>
          <a:p>
            <a:pPr marL="177800" indent="-177800" eaLnBrk="0" hangingPunct="0">
              <a:lnSpc>
                <a:spcPts val="2400"/>
              </a:lnSpc>
              <a:buSzPct val="100000"/>
              <a:buFont typeface="Arial" charset="0"/>
              <a:buChar char="•"/>
            </a:pPr>
            <a:r>
              <a:rPr lang="en-US" altLang="ko-KR" sz="1600" dirty="0" smtClean="0">
                <a:solidFill>
                  <a:schemeClr val="bg2"/>
                </a:solidFill>
                <a:latin typeface="HY헤드라인M" pitchFamily="18" charset="-127"/>
                <a:ea typeface="HY헤드라인M" pitchFamily="18" charset="-127"/>
                <a:cs typeface="Arial Unicode MS" pitchFamily="50" charset="-127"/>
              </a:rPr>
              <a:t>Optimization of High Efficiency AC-DC, DC-DC Converter</a:t>
            </a:r>
          </a:p>
          <a:p>
            <a:pPr marL="177800" indent="-177800" eaLnBrk="0" hangingPunct="0">
              <a:lnSpc>
                <a:spcPts val="2400"/>
              </a:lnSpc>
              <a:buSzPct val="100000"/>
              <a:buFont typeface="Arial" charset="0"/>
              <a:buChar char="•"/>
            </a:pPr>
            <a:r>
              <a:rPr lang="en-US" altLang="ko-KR" sz="1600" dirty="0" smtClean="0">
                <a:solidFill>
                  <a:schemeClr val="bg2"/>
                </a:solidFill>
                <a:latin typeface="HY헤드라인M" pitchFamily="18" charset="-127"/>
                <a:ea typeface="HY헤드라인M" pitchFamily="18" charset="-127"/>
                <a:cs typeface="Arial Unicode MS" pitchFamily="50" charset="-127"/>
              </a:rPr>
              <a:t>Installation of Renewable Power Sources</a:t>
            </a:r>
          </a:p>
          <a:p>
            <a:pPr marL="177800" indent="-177800" eaLnBrk="0" hangingPunct="0">
              <a:lnSpc>
                <a:spcPts val="2400"/>
              </a:lnSpc>
              <a:buSzPct val="100000"/>
              <a:buFont typeface="Arial" charset="0"/>
              <a:buChar char="•"/>
            </a:pPr>
            <a:r>
              <a:rPr lang="en-US" altLang="ko-KR" sz="1600" dirty="0" smtClean="0">
                <a:solidFill>
                  <a:schemeClr val="bg2"/>
                </a:solidFill>
                <a:latin typeface="HY헤드라인M" pitchFamily="18" charset="-127"/>
                <a:ea typeface="HY헤드라인M" pitchFamily="18" charset="-127"/>
                <a:cs typeface="Arial Unicode MS" pitchFamily="50" charset="-127"/>
              </a:rPr>
              <a:t>Secondary Battery Usage  and  Electric Vehicle Interface</a:t>
            </a:r>
          </a:p>
          <a:p>
            <a:pPr marL="177800" indent="-177800" eaLnBrk="0" hangingPunct="0">
              <a:lnSpc>
                <a:spcPts val="2400"/>
              </a:lnSpc>
              <a:buSzPct val="100000"/>
              <a:buFont typeface="Arial" charset="0"/>
              <a:buChar char="•"/>
            </a:pPr>
            <a:r>
              <a:rPr lang="en-US" altLang="ko-KR" sz="1600" dirty="0" smtClean="0">
                <a:solidFill>
                  <a:schemeClr val="bg2"/>
                </a:solidFill>
                <a:latin typeface="HY헤드라인M" pitchFamily="18" charset="-127"/>
                <a:ea typeface="HY헤드라인M" pitchFamily="18" charset="-127"/>
                <a:cs typeface="Arial Unicode MS" pitchFamily="50" charset="-127"/>
              </a:rPr>
              <a:t>Building Energy Management System (with Distributed Power Management Algorithm)</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직사각형 43"/>
          <p:cNvSpPr/>
          <p:nvPr/>
        </p:nvSpPr>
        <p:spPr>
          <a:xfrm>
            <a:off x="164468" y="1448780"/>
            <a:ext cx="9580312" cy="108012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ko-KR" altLang="en-US"/>
          </a:p>
        </p:txBody>
      </p:sp>
      <p:sp>
        <p:nvSpPr>
          <p:cNvPr id="15" name="TextBox 14"/>
          <p:cNvSpPr txBox="1">
            <a:spLocks noChangeArrowheads="1"/>
          </p:cNvSpPr>
          <p:nvPr/>
        </p:nvSpPr>
        <p:spPr bwMode="auto">
          <a:xfrm>
            <a:off x="200471" y="872716"/>
            <a:ext cx="7162387" cy="424412"/>
          </a:xfrm>
          <a:prstGeom prst="rect">
            <a:avLst/>
          </a:prstGeom>
          <a:solidFill>
            <a:schemeClr val="tx1"/>
          </a:solidFill>
          <a:ln w="9525">
            <a:noFill/>
            <a:miter lim="800000"/>
            <a:headEnd/>
            <a:tailEnd/>
          </a:ln>
        </p:spPr>
        <p:txBody>
          <a:bodyPr wrap="square">
            <a:spAutoFit/>
          </a:bodyPr>
          <a:lstStyle/>
          <a:p>
            <a:pPr>
              <a:lnSpc>
                <a:spcPct val="125000"/>
              </a:lnSpc>
              <a:buFont typeface="Arial" pitchFamily="34" charset="0"/>
              <a:buChar char="•"/>
            </a:pPr>
            <a:r>
              <a:rPr lang="en-US" altLang="ko-KR" b="1" dirty="0" smtClean="0">
                <a:solidFill>
                  <a:schemeClr val="bg2"/>
                </a:solidFill>
                <a:latin typeface="HY헤드라인M" pitchFamily="18" charset="-127"/>
                <a:ea typeface="HY헤드라인M" pitchFamily="18" charset="-127"/>
              </a:rPr>
              <a:t> ROAD MAP of Green DC Building with Green IT Project</a:t>
            </a:r>
          </a:p>
        </p:txBody>
      </p:sp>
      <p:sp>
        <p:nvSpPr>
          <p:cNvPr id="46" name="직사각형 45"/>
          <p:cNvSpPr/>
          <p:nvPr/>
        </p:nvSpPr>
        <p:spPr bwMode="auto">
          <a:xfrm>
            <a:off x="272652" y="1556792"/>
            <a:ext cx="1548000" cy="828092"/>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400" kern="0" dirty="0">
                <a:solidFill>
                  <a:schemeClr val="bg2"/>
                </a:solidFill>
                <a:latin typeface="HY헤드라인M" pitchFamily="18" charset="-127"/>
                <a:ea typeface="HY헤드라인M" pitchFamily="18" charset="-127"/>
                <a:cs typeface="Arial Unicode MS" pitchFamily="50" charset="-127"/>
              </a:rPr>
              <a:t>DC distribution Technology Realization</a:t>
            </a:r>
            <a:endParaRPr lang="ko-KR" altLang="en-US" sz="1400" kern="0" dirty="0">
              <a:solidFill>
                <a:schemeClr val="bg2"/>
              </a:solidFill>
              <a:latin typeface="HY헤드라인M" pitchFamily="18" charset="-127"/>
              <a:ea typeface="HY헤드라인M" pitchFamily="18" charset="-127"/>
              <a:cs typeface="Arial Unicode MS" pitchFamily="50" charset="-127"/>
            </a:endParaRPr>
          </a:p>
        </p:txBody>
      </p:sp>
      <p:sp>
        <p:nvSpPr>
          <p:cNvPr id="49" name="직사각형 48"/>
          <p:cNvSpPr/>
          <p:nvPr/>
        </p:nvSpPr>
        <p:spPr bwMode="auto">
          <a:xfrm>
            <a:off x="272480" y="2744924"/>
            <a:ext cx="1548000" cy="936000"/>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schemeClr val="bg2"/>
                </a:solidFill>
                <a:effectLst/>
                <a:uLnTx/>
                <a:uFillTx/>
                <a:latin typeface="HY헤드라인M" pitchFamily="18" charset="-127"/>
                <a:ea typeface="HY헤드라인M" pitchFamily="18" charset="-127"/>
                <a:cs typeface="Arial Unicode MS" pitchFamily="50" charset="-127"/>
              </a:rPr>
              <a:t>DC-operated Devices Development</a:t>
            </a:r>
            <a:endParaRPr kumimoji="0" lang="ko-KR" altLang="en-US" sz="1400" b="0" i="0" u="none" strike="noStrike" kern="0" cap="none" spc="0" normalizeH="0" baseline="0" noProof="0" dirty="0">
              <a:ln>
                <a:noFill/>
              </a:ln>
              <a:solidFill>
                <a:schemeClr val="bg2"/>
              </a:solidFill>
              <a:effectLst/>
              <a:uLnTx/>
              <a:uFillTx/>
              <a:latin typeface="HY헤드라인M" pitchFamily="18" charset="-127"/>
              <a:ea typeface="HY헤드라인M" pitchFamily="18" charset="-127"/>
              <a:cs typeface="Arial Unicode MS" pitchFamily="50" charset="-127"/>
            </a:endParaRPr>
          </a:p>
        </p:txBody>
      </p:sp>
      <p:sp>
        <p:nvSpPr>
          <p:cNvPr id="52" name="직사각형 51"/>
          <p:cNvSpPr/>
          <p:nvPr/>
        </p:nvSpPr>
        <p:spPr bwMode="auto">
          <a:xfrm>
            <a:off x="272652" y="4077072"/>
            <a:ext cx="1548000" cy="936000"/>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schemeClr val="bg2"/>
                </a:solidFill>
                <a:effectLst/>
                <a:uLnTx/>
                <a:uFillTx/>
                <a:latin typeface="HY헤드라인M" pitchFamily="18" charset="-127"/>
                <a:ea typeface="HY헤드라인M" pitchFamily="18" charset="-127"/>
                <a:cs typeface="Arial Unicode MS" pitchFamily="50" charset="-127"/>
              </a:rPr>
              <a:t>Realization of DC-distributed</a:t>
            </a:r>
            <a:r>
              <a:rPr kumimoji="0" lang="ko-KR" altLang="en-US" sz="1400" b="0" i="0" u="none" strike="noStrike" kern="0" cap="none" spc="0" normalizeH="0" baseline="0" noProof="0" dirty="0">
                <a:ln>
                  <a:noFill/>
                </a:ln>
                <a:solidFill>
                  <a:schemeClr val="bg2"/>
                </a:solidFill>
                <a:effectLst/>
                <a:uLnTx/>
                <a:uFillTx/>
                <a:latin typeface="HY헤드라인M" pitchFamily="18" charset="-127"/>
                <a:ea typeface="HY헤드라인M" pitchFamily="18" charset="-127"/>
                <a:cs typeface="Arial Unicode MS" pitchFamily="50" charset="-127"/>
              </a:rPr>
              <a:t> </a:t>
            </a:r>
            <a:r>
              <a:rPr kumimoji="0" lang="en-US" altLang="ko-KR" sz="1400" b="0" i="0" u="none" strike="noStrike" kern="0" cap="none" spc="0" normalizeH="0" baseline="0" noProof="0" dirty="0">
                <a:ln>
                  <a:noFill/>
                </a:ln>
                <a:solidFill>
                  <a:schemeClr val="bg2"/>
                </a:solidFill>
                <a:effectLst/>
                <a:uLnTx/>
                <a:uFillTx/>
                <a:latin typeface="HY헤드라인M" pitchFamily="18" charset="-127"/>
                <a:ea typeface="HY헤드라인M" pitchFamily="18" charset="-127"/>
                <a:cs typeface="Arial Unicode MS" pitchFamily="50" charset="-127"/>
              </a:rPr>
              <a:t>Test bed and </a:t>
            </a:r>
            <a:r>
              <a:rPr kumimoji="0" lang="en-US" altLang="ko-KR" sz="1400" b="0" i="0" u="none" strike="noStrike" kern="0" cap="none" spc="0" normalizeH="0" baseline="0" noProof="0" dirty="0" smtClean="0">
                <a:ln>
                  <a:noFill/>
                </a:ln>
                <a:solidFill>
                  <a:schemeClr val="bg2"/>
                </a:solidFill>
                <a:effectLst/>
                <a:uLnTx/>
                <a:uFillTx/>
                <a:latin typeface="HY헤드라인M" pitchFamily="18" charset="-127"/>
                <a:ea typeface="HY헤드라인M" pitchFamily="18" charset="-127"/>
                <a:cs typeface="Arial Unicode MS" pitchFamily="50" charset="-127"/>
              </a:rPr>
              <a:t>EMS</a:t>
            </a:r>
            <a:endParaRPr kumimoji="0" lang="ko-KR" altLang="en-US" sz="1400" b="0" i="0" u="none" strike="noStrike" kern="0" cap="none" spc="0" normalizeH="0" baseline="0" noProof="0" dirty="0">
              <a:ln>
                <a:noFill/>
              </a:ln>
              <a:solidFill>
                <a:schemeClr val="bg2"/>
              </a:solidFill>
              <a:effectLst/>
              <a:uLnTx/>
              <a:uFillTx/>
              <a:latin typeface="HY헤드라인M" pitchFamily="18" charset="-127"/>
              <a:ea typeface="HY헤드라인M" pitchFamily="18" charset="-127"/>
              <a:cs typeface="Arial Unicode MS" pitchFamily="50" charset="-127"/>
            </a:endParaRPr>
          </a:p>
        </p:txBody>
      </p:sp>
      <p:sp>
        <p:nvSpPr>
          <p:cNvPr id="55" name="직사각형 54"/>
          <p:cNvSpPr/>
          <p:nvPr/>
        </p:nvSpPr>
        <p:spPr bwMode="auto">
          <a:xfrm>
            <a:off x="272479" y="5373320"/>
            <a:ext cx="1548000" cy="863992"/>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schemeClr val="bg2"/>
                </a:solidFill>
                <a:effectLst/>
                <a:uLnTx/>
                <a:uFillTx/>
                <a:latin typeface="HY헤드라인M" pitchFamily="18" charset="-127"/>
                <a:ea typeface="HY헤드라인M" pitchFamily="18" charset="-127"/>
                <a:cs typeface="Arial Unicode MS" pitchFamily="50" charset="-127"/>
              </a:rPr>
              <a:t>Data Accumulation, </a:t>
            </a:r>
            <a:r>
              <a:rPr kumimoji="0" lang="en-US" altLang="ko-KR" sz="1400" b="0" i="0" u="none" strike="noStrike" kern="0" cap="none" spc="0" normalizeH="0" baseline="0" noProof="0" dirty="0" smtClean="0">
                <a:ln>
                  <a:noFill/>
                </a:ln>
                <a:solidFill>
                  <a:schemeClr val="bg2"/>
                </a:solidFill>
                <a:effectLst/>
                <a:uLnTx/>
                <a:uFillTx/>
                <a:latin typeface="HY헤드라인M" pitchFamily="18" charset="-127"/>
                <a:ea typeface="HY헤드라인M" pitchFamily="18" charset="-127"/>
                <a:cs typeface="Arial Unicode MS" pitchFamily="50" charset="-127"/>
              </a:rPr>
              <a:t>Expansion</a:t>
            </a:r>
            <a:endParaRPr kumimoji="0" lang="ko-KR" altLang="en-US" sz="1400" b="0" i="0" u="none" strike="noStrike" kern="0" cap="none" spc="0" normalizeH="0" baseline="0" noProof="0" dirty="0">
              <a:ln>
                <a:noFill/>
              </a:ln>
              <a:solidFill>
                <a:schemeClr val="bg2"/>
              </a:solidFill>
              <a:effectLst/>
              <a:uLnTx/>
              <a:uFillTx/>
              <a:latin typeface="HY헤드라인M" pitchFamily="18" charset="-127"/>
              <a:ea typeface="HY헤드라인M" pitchFamily="18" charset="-127"/>
              <a:cs typeface="Arial Unicode MS" pitchFamily="50" charset="-127"/>
            </a:endParaRPr>
          </a:p>
        </p:txBody>
      </p:sp>
      <p:sp>
        <p:nvSpPr>
          <p:cNvPr id="57" name="모서리가 둥근 직사각형 56"/>
          <p:cNvSpPr/>
          <p:nvPr/>
        </p:nvSpPr>
        <p:spPr>
          <a:xfrm>
            <a:off x="1896933" y="1592796"/>
            <a:ext cx="5432331" cy="785813"/>
          </a:xfrm>
          <a:prstGeom prst="roundRect">
            <a:avLst/>
          </a:prstGeom>
          <a:solidFill>
            <a:srgbClr val="FFFFFF"/>
          </a:solidFill>
          <a:ln w="25400" cap="flat" cmpd="sng" algn="ctr">
            <a:noFill/>
            <a:prstDash val="solid"/>
          </a:ln>
          <a:effectLst/>
        </p:spPr>
        <p:txBody>
          <a:bodyPr anchor="ctr"/>
          <a:lstStyle/>
          <a:p>
            <a:pPr marL="0" marR="0" lvl="0" indent="0" defTabSz="914400" eaLnBrk="1" fontAlgn="auto" latinLnBrk="0" hangingPunct="1">
              <a:spcBef>
                <a:spcPts val="0"/>
              </a:spcBef>
              <a:spcAft>
                <a:spcPts val="0"/>
              </a:spcAft>
              <a:buClrTx/>
              <a:buSzPct val="80000"/>
              <a:buFont typeface="Arial" pitchFamily="34" charset="0"/>
              <a:buChar char="•"/>
              <a:tabLst/>
              <a:defRPr/>
            </a:pPr>
            <a:r>
              <a:rPr kumimoji="0" lang="en-US" altLang="ko-KR" sz="1200" b="0" i="0" u="none" strike="noStrike" kern="0" cap="none" spc="0" normalizeH="0" baseline="0" noProof="0" dirty="0">
                <a:ln>
                  <a:noFill/>
                </a:ln>
                <a:solidFill>
                  <a:schemeClr val="bg2"/>
                </a:solidFill>
                <a:effectLst/>
                <a:uLnTx/>
                <a:uFillTx/>
                <a:latin typeface="HY헤드라인M" pitchFamily="18" charset="-127"/>
                <a:ea typeface="HY헤드라인M" pitchFamily="18" charset="-127"/>
                <a:cs typeface="Arial Unicode MS" pitchFamily="50" charset="-127"/>
              </a:rPr>
              <a:t> Comparison of AC and DC based system in Simulation</a:t>
            </a:r>
          </a:p>
          <a:p>
            <a:pPr marL="0" marR="0" lvl="0" indent="0" defTabSz="914400" eaLnBrk="1" fontAlgn="auto" latinLnBrk="0" hangingPunct="1">
              <a:spcBef>
                <a:spcPts val="0"/>
              </a:spcBef>
              <a:spcAft>
                <a:spcPts val="0"/>
              </a:spcAft>
              <a:buClrTx/>
              <a:buSzPct val="80000"/>
              <a:buFont typeface="Arial" pitchFamily="34" charset="0"/>
              <a:buChar char="•"/>
              <a:tabLst/>
              <a:defRPr/>
            </a:pPr>
            <a:r>
              <a:rPr kumimoji="0" lang="en-US" altLang="ko-KR" sz="1200" b="0" i="0" u="none" strike="noStrike" kern="0" cap="none" spc="0" normalizeH="0" baseline="0" noProof="0" dirty="0">
                <a:ln>
                  <a:noFill/>
                </a:ln>
                <a:solidFill>
                  <a:schemeClr val="bg2"/>
                </a:solidFill>
                <a:effectLst/>
                <a:uLnTx/>
                <a:uFillTx/>
                <a:latin typeface="HY헤드라인M" pitchFamily="18" charset="-127"/>
                <a:ea typeface="HY헤드라인M" pitchFamily="18" charset="-127"/>
                <a:cs typeface="Arial Unicode MS" pitchFamily="50" charset="-127"/>
              </a:rPr>
              <a:t> High Efficiency Integrated Power Converters (AC/DC, DC/DC) </a:t>
            </a:r>
          </a:p>
          <a:p>
            <a:pPr marL="0" marR="0" lvl="0" indent="0" defTabSz="914400" eaLnBrk="1" fontAlgn="auto" latinLnBrk="0" hangingPunct="1">
              <a:spcBef>
                <a:spcPts val="0"/>
              </a:spcBef>
              <a:spcAft>
                <a:spcPts val="0"/>
              </a:spcAft>
              <a:buClrTx/>
              <a:buSzPct val="80000"/>
              <a:buFont typeface="Arial" pitchFamily="34" charset="0"/>
              <a:buChar char="•"/>
              <a:tabLst/>
              <a:defRPr/>
            </a:pPr>
            <a:r>
              <a:rPr kumimoji="0" lang="en-US" altLang="ko-KR" sz="1200" b="0" i="0" u="none" strike="noStrike" kern="0" cap="none" spc="0" normalizeH="0" baseline="0" noProof="0" dirty="0">
                <a:ln>
                  <a:noFill/>
                </a:ln>
                <a:solidFill>
                  <a:schemeClr val="bg2"/>
                </a:solidFill>
                <a:effectLst/>
                <a:uLnTx/>
                <a:uFillTx/>
                <a:latin typeface="HY헤드라인M" pitchFamily="18" charset="-127"/>
                <a:ea typeface="HY헤드라인M" pitchFamily="18" charset="-127"/>
                <a:cs typeface="Arial Unicode MS" pitchFamily="50" charset="-127"/>
              </a:rPr>
              <a:t> Efficiency Evaluation of AC Devices and Verification of DC Devices</a:t>
            </a:r>
            <a:endParaRPr kumimoji="0" lang="ko-KR" altLang="en-US" sz="1200" b="0" i="0" u="none" strike="noStrike" kern="0" cap="none" spc="0" normalizeH="0" baseline="0" noProof="0" dirty="0">
              <a:ln>
                <a:noFill/>
              </a:ln>
              <a:solidFill>
                <a:schemeClr val="bg2"/>
              </a:solidFill>
              <a:effectLst/>
              <a:uLnTx/>
              <a:uFillTx/>
              <a:latin typeface="HY헤드라인M" pitchFamily="18" charset="-127"/>
              <a:ea typeface="HY헤드라인M" pitchFamily="18" charset="-127"/>
              <a:cs typeface="Arial Unicode MS" pitchFamily="50" charset="-127"/>
            </a:endParaRPr>
          </a:p>
        </p:txBody>
      </p:sp>
      <p:sp>
        <p:nvSpPr>
          <p:cNvPr id="58" name="모서리가 둥근 직사각형 57"/>
          <p:cNvSpPr/>
          <p:nvPr/>
        </p:nvSpPr>
        <p:spPr>
          <a:xfrm>
            <a:off x="1856656" y="2888940"/>
            <a:ext cx="7920880" cy="1044116"/>
          </a:xfrm>
          <a:prstGeom prst="roundRect">
            <a:avLst>
              <a:gd name="adj" fmla="val 132"/>
            </a:avLst>
          </a:prstGeom>
          <a:solidFill>
            <a:srgbClr val="FFFFFF"/>
          </a:solidFill>
          <a:ln w="25400" cap="flat" cmpd="sng" algn="ctr">
            <a:noFill/>
            <a:prstDash val="solid"/>
          </a:ln>
          <a:effectLst/>
        </p:spPr>
        <p:txBody>
          <a:bodyPr anchor="ctr"/>
          <a:lstStyle/>
          <a:p>
            <a:pPr marL="0" marR="0" lvl="0" indent="0" defTabSz="914400" eaLnBrk="1" fontAlgn="auto" latinLnBrk="0" hangingPunct="1">
              <a:lnSpc>
                <a:spcPct val="110000"/>
              </a:lnSpc>
              <a:spcBef>
                <a:spcPts val="0"/>
              </a:spcBef>
              <a:spcAft>
                <a:spcPts val="0"/>
              </a:spcAft>
              <a:buClrTx/>
              <a:buSzPct val="80000"/>
              <a:buFont typeface="Arial" pitchFamily="34" charset="0"/>
              <a:buChar char="•"/>
              <a:tabLst/>
              <a:defRPr/>
            </a:pPr>
            <a:endParaRPr kumimoji="0" lang="en-US" altLang="ko-KR" sz="1200" b="0" i="0" u="none" strike="noStrike" kern="0" cap="none" spc="0" normalizeH="0" baseline="0" noProof="0" dirty="0">
              <a:ln>
                <a:noFill/>
              </a:ln>
              <a:solidFill>
                <a:schemeClr val="bg2"/>
              </a:solidFill>
              <a:effectLst/>
              <a:uLnTx/>
              <a:uFillTx/>
              <a:latin typeface="HY헤드라인M" pitchFamily="18" charset="-127"/>
              <a:ea typeface="HY헤드라인M" pitchFamily="18" charset="-127"/>
              <a:cs typeface="Arial Unicode MS" pitchFamily="50" charset="-127"/>
            </a:endParaRPr>
          </a:p>
        </p:txBody>
      </p:sp>
      <p:pic>
        <p:nvPicPr>
          <p:cNvPr id="59" name="Picture 4" descr="http://www.360east.com/wp-content/sony-bravia.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977336" y="2701863"/>
            <a:ext cx="527121" cy="457044"/>
          </a:xfrm>
          <a:prstGeom prst="rect">
            <a:avLst/>
          </a:prstGeom>
          <a:noFill/>
          <a:ln w="9525">
            <a:noFill/>
            <a:miter lim="800000"/>
            <a:headEnd/>
            <a:tailEnd/>
          </a:ln>
        </p:spPr>
      </p:pic>
      <p:pic>
        <p:nvPicPr>
          <p:cNvPr id="60" name="Picture 31" descr="http://www.gearfuse.com/wp-content/uploads/2008/04/imac.jpg"/>
          <p:cNvPicPr>
            <a:picLocks noChangeAspect="1" noChangeArrowheads="1"/>
          </p:cNvPicPr>
          <p:nvPr/>
        </p:nvPicPr>
        <p:blipFill>
          <a:blip r:embed="rId4" cstate="print"/>
          <a:srcRect/>
          <a:stretch>
            <a:fillRect/>
          </a:stretch>
        </p:blipFill>
        <p:spPr bwMode="auto">
          <a:xfrm>
            <a:off x="8481392" y="3205919"/>
            <a:ext cx="572791" cy="504056"/>
          </a:xfrm>
          <a:prstGeom prst="rect">
            <a:avLst/>
          </a:prstGeom>
          <a:noFill/>
          <a:ln w="9525">
            <a:noFill/>
            <a:miter lim="800000"/>
            <a:headEnd/>
            <a:tailEnd/>
          </a:ln>
        </p:spPr>
      </p:pic>
      <p:pic>
        <p:nvPicPr>
          <p:cNvPr id="61" name="Picture 6" descr="http://homelandcare.com/pictures/dvd.jpg"/>
          <p:cNvPicPr>
            <a:picLocks noChangeAspect="1" noChangeArrowheads="1"/>
          </p:cNvPicPr>
          <p:nvPr/>
        </p:nvPicPr>
        <p:blipFill>
          <a:blip r:embed="rId5" cstate="print">
            <a:clrChange>
              <a:clrFrom>
                <a:srgbClr val="F8F8F8"/>
              </a:clrFrom>
              <a:clrTo>
                <a:srgbClr val="F8F8F8">
                  <a:alpha val="0"/>
                </a:srgbClr>
              </a:clrTo>
            </a:clrChange>
          </a:blip>
          <a:srcRect/>
          <a:stretch>
            <a:fillRect/>
          </a:stretch>
        </p:blipFill>
        <p:spPr bwMode="auto">
          <a:xfrm>
            <a:off x="9050399" y="2557847"/>
            <a:ext cx="619125" cy="571500"/>
          </a:xfrm>
          <a:prstGeom prst="rect">
            <a:avLst/>
          </a:prstGeom>
          <a:noFill/>
          <a:ln w="9525">
            <a:noFill/>
            <a:miter lim="800000"/>
            <a:headEnd/>
            <a:tailEnd/>
          </a:ln>
        </p:spPr>
      </p:pic>
      <p:pic>
        <p:nvPicPr>
          <p:cNvPr id="62" name="Picture 23" descr="http://www.mijugongjo.co.kr/upimg_pd/452_Lens.jpg"/>
          <p:cNvPicPr>
            <a:picLocks noChangeAspect="1" noChangeArrowheads="1"/>
          </p:cNvPicPr>
          <p:nvPr/>
        </p:nvPicPr>
        <p:blipFill>
          <a:blip r:embed="rId6" cstate="print"/>
          <a:srcRect/>
          <a:stretch>
            <a:fillRect/>
          </a:stretch>
        </p:blipFill>
        <p:spPr bwMode="auto">
          <a:xfrm>
            <a:off x="7365268" y="2593851"/>
            <a:ext cx="624068" cy="576064"/>
          </a:xfrm>
          <a:prstGeom prst="rect">
            <a:avLst/>
          </a:prstGeom>
          <a:noFill/>
          <a:ln w="9525">
            <a:noFill/>
            <a:miter lim="800000"/>
            <a:headEnd/>
            <a:tailEnd/>
          </a:ln>
        </p:spPr>
      </p:pic>
      <p:pic>
        <p:nvPicPr>
          <p:cNvPr id="63" name="Picture 17" descr="http://www.nemopan.com/community_computer/1442255/page/files/attach/images/462577/255/442/001/1.jpg"/>
          <p:cNvPicPr>
            <a:picLocks noChangeAspect="1" noChangeArrowheads="1"/>
          </p:cNvPicPr>
          <p:nvPr/>
        </p:nvPicPr>
        <p:blipFill>
          <a:blip r:embed="rId7" cstate="print"/>
          <a:srcRect/>
          <a:stretch>
            <a:fillRect/>
          </a:stretch>
        </p:blipFill>
        <p:spPr bwMode="auto">
          <a:xfrm>
            <a:off x="7365268" y="3140968"/>
            <a:ext cx="541734" cy="619125"/>
          </a:xfrm>
          <a:prstGeom prst="rect">
            <a:avLst/>
          </a:prstGeom>
          <a:noFill/>
          <a:ln w="9525">
            <a:noFill/>
            <a:miter lim="800000"/>
            <a:headEnd/>
            <a:tailEnd/>
          </a:ln>
        </p:spPr>
      </p:pic>
      <p:pic>
        <p:nvPicPr>
          <p:cNvPr id="64" name="Picture 27" descr="http://www.blavish.com/wp-content/uploads/2006/04/LG%20interactive%20refrigerator.jpg"/>
          <p:cNvPicPr>
            <a:picLocks noChangeAspect="1" noChangeArrowheads="1"/>
          </p:cNvPicPr>
          <p:nvPr/>
        </p:nvPicPr>
        <p:blipFill>
          <a:blip r:embed="rId8" cstate="print"/>
          <a:srcRect/>
          <a:stretch>
            <a:fillRect/>
          </a:stretch>
        </p:blipFill>
        <p:spPr bwMode="auto">
          <a:xfrm>
            <a:off x="9092694" y="2989895"/>
            <a:ext cx="576830" cy="792088"/>
          </a:xfrm>
          <a:prstGeom prst="rect">
            <a:avLst/>
          </a:prstGeom>
          <a:noFill/>
          <a:ln w="9525">
            <a:noFill/>
            <a:miter lim="800000"/>
            <a:headEnd/>
            <a:tailEnd/>
          </a:ln>
        </p:spPr>
      </p:pic>
      <p:pic>
        <p:nvPicPr>
          <p:cNvPr id="67" name="Picture 2"/>
          <p:cNvPicPr>
            <a:picLocks noChangeAspect="1" noChangeArrowheads="1"/>
          </p:cNvPicPr>
          <p:nvPr/>
        </p:nvPicPr>
        <p:blipFill>
          <a:blip r:embed="rId9" cstate="print"/>
          <a:srcRect/>
          <a:stretch>
            <a:fillRect/>
          </a:stretch>
        </p:blipFill>
        <p:spPr bwMode="auto">
          <a:xfrm>
            <a:off x="8859614" y="1755599"/>
            <a:ext cx="773906" cy="412750"/>
          </a:xfrm>
          <a:prstGeom prst="rect">
            <a:avLst/>
          </a:prstGeom>
          <a:noFill/>
          <a:ln w="9525">
            <a:noFill/>
            <a:miter lim="800000"/>
            <a:headEnd/>
            <a:tailEnd/>
          </a:ln>
        </p:spPr>
      </p:pic>
      <p:pic>
        <p:nvPicPr>
          <p:cNvPr id="68" name="Picture 22"/>
          <p:cNvPicPr>
            <a:picLocks noChangeAspect="1" noChangeArrowheads="1"/>
          </p:cNvPicPr>
          <p:nvPr/>
        </p:nvPicPr>
        <p:blipFill>
          <a:blip r:embed="rId10" cstate="print"/>
          <a:srcRect/>
          <a:stretch>
            <a:fillRect/>
          </a:stretch>
        </p:blipFill>
        <p:spPr bwMode="auto">
          <a:xfrm>
            <a:off x="8589404" y="2737867"/>
            <a:ext cx="443706" cy="419100"/>
          </a:xfrm>
          <a:prstGeom prst="rect">
            <a:avLst/>
          </a:prstGeom>
          <a:noFill/>
          <a:ln w="9525">
            <a:noFill/>
            <a:miter lim="800000"/>
            <a:headEnd/>
            <a:tailEnd/>
          </a:ln>
        </p:spPr>
      </p:pic>
      <p:pic>
        <p:nvPicPr>
          <p:cNvPr id="69" name="Picture 21"/>
          <p:cNvPicPr>
            <a:picLocks noChangeAspect="1" noChangeArrowheads="1"/>
          </p:cNvPicPr>
          <p:nvPr/>
        </p:nvPicPr>
        <p:blipFill>
          <a:blip r:embed="rId11" cstate="print"/>
          <a:srcRect/>
          <a:stretch>
            <a:fillRect/>
          </a:stretch>
        </p:blipFill>
        <p:spPr bwMode="auto">
          <a:xfrm>
            <a:off x="7941332" y="3349935"/>
            <a:ext cx="505619" cy="295275"/>
          </a:xfrm>
          <a:prstGeom prst="rect">
            <a:avLst/>
          </a:prstGeom>
          <a:noFill/>
          <a:ln w="9525">
            <a:noFill/>
            <a:miter lim="800000"/>
            <a:headEnd/>
            <a:tailEnd/>
          </a:ln>
        </p:spPr>
      </p:pic>
      <p:pic>
        <p:nvPicPr>
          <p:cNvPr id="70" name="Picture 2"/>
          <p:cNvPicPr>
            <a:picLocks noChangeAspect="1" noChangeArrowheads="1"/>
          </p:cNvPicPr>
          <p:nvPr/>
        </p:nvPicPr>
        <p:blipFill>
          <a:blip r:embed="rId12" cstate="print"/>
          <a:srcRect l="14285" r="4762" b="6979"/>
          <a:stretch>
            <a:fillRect/>
          </a:stretch>
        </p:blipFill>
        <p:spPr bwMode="auto">
          <a:xfrm>
            <a:off x="7185248" y="1669939"/>
            <a:ext cx="696515" cy="642937"/>
          </a:xfrm>
          <a:prstGeom prst="rect">
            <a:avLst/>
          </a:prstGeom>
          <a:noFill/>
          <a:ln w="9525">
            <a:noFill/>
            <a:miter lim="800000"/>
            <a:headEnd/>
            <a:tailEnd/>
          </a:ln>
        </p:spPr>
      </p:pic>
      <p:pic>
        <p:nvPicPr>
          <p:cNvPr id="71" name="Picture 27" descr="http://www.novtech.co.kr/../tpl/html/image/sub_03/Railway.jpg">
            <a:hlinkClick r:id="rId13"/>
          </p:cNvPr>
          <p:cNvPicPr>
            <a:picLocks noChangeAspect="1" noChangeArrowheads="1"/>
          </p:cNvPicPr>
          <p:nvPr/>
        </p:nvPicPr>
        <p:blipFill>
          <a:blip r:embed="rId14" cstate="print"/>
          <a:srcRect l="2193" t="4073" b="6248"/>
          <a:stretch>
            <a:fillRect/>
          </a:stretch>
        </p:blipFill>
        <p:spPr bwMode="auto">
          <a:xfrm>
            <a:off x="8013340" y="1847676"/>
            <a:ext cx="742950" cy="357187"/>
          </a:xfrm>
          <a:prstGeom prst="rect">
            <a:avLst/>
          </a:prstGeom>
          <a:noFill/>
          <a:ln w="9525">
            <a:noFill/>
            <a:miter lim="800000"/>
            <a:headEnd/>
            <a:tailEnd/>
          </a:ln>
        </p:spPr>
      </p:pic>
      <p:pic>
        <p:nvPicPr>
          <p:cNvPr id="72" name="Picture 24"/>
          <p:cNvPicPr>
            <a:picLocks noChangeAspect="1" noChangeArrowheads="1"/>
          </p:cNvPicPr>
          <p:nvPr/>
        </p:nvPicPr>
        <p:blipFill>
          <a:blip r:embed="rId15" cstate="print"/>
          <a:srcRect r="14030"/>
          <a:stretch>
            <a:fillRect/>
          </a:stretch>
        </p:blipFill>
        <p:spPr bwMode="auto">
          <a:xfrm>
            <a:off x="6933220" y="2737867"/>
            <a:ext cx="361186" cy="944356"/>
          </a:xfrm>
          <a:prstGeom prst="rect">
            <a:avLst/>
          </a:prstGeom>
          <a:noFill/>
          <a:ln w="9525">
            <a:noFill/>
            <a:miter lim="800000"/>
            <a:headEnd/>
            <a:tailEnd/>
          </a:ln>
        </p:spPr>
      </p:pic>
      <p:sp>
        <p:nvSpPr>
          <p:cNvPr id="73" name="모서리가 둥근 직사각형 37"/>
          <p:cNvSpPr/>
          <p:nvPr/>
        </p:nvSpPr>
        <p:spPr>
          <a:xfrm>
            <a:off x="1902091" y="5516587"/>
            <a:ext cx="5432331" cy="720725"/>
          </a:xfrm>
          <a:prstGeom prst="roundRect">
            <a:avLst/>
          </a:prstGeom>
          <a:solidFill>
            <a:srgbClr val="FFFFFF"/>
          </a:solidFill>
          <a:ln w="25400" cap="flat" cmpd="sng" algn="ctr">
            <a:noFill/>
            <a:prstDash val="solid"/>
          </a:ln>
          <a:effectLst/>
        </p:spPr>
        <p:txBody>
          <a:bodyPr anchor="ctr"/>
          <a:lstStyle/>
          <a:p>
            <a:pPr marL="130175" marR="0" lvl="0" indent="-130175" defTabSz="914400" eaLnBrk="1" fontAlgn="auto" latinLnBrk="0" hangingPunct="1">
              <a:lnSpc>
                <a:spcPct val="110000"/>
              </a:lnSpc>
              <a:spcBef>
                <a:spcPts val="0"/>
              </a:spcBef>
              <a:spcAft>
                <a:spcPts val="0"/>
              </a:spcAft>
              <a:buClrTx/>
              <a:buSzPct val="80000"/>
              <a:buFont typeface="Arial" pitchFamily="34" charset="0"/>
              <a:buChar char="•"/>
              <a:tabLst/>
              <a:defRPr/>
            </a:pPr>
            <a:r>
              <a:rPr kumimoji="0" lang="en-US" altLang="en-US" sz="1200" b="0" i="0" u="none" strike="noStrike" kern="0" cap="none" spc="0" normalizeH="0" baseline="0" noProof="0" dirty="0">
                <a:ln>
                  <a:noFill/>
                </a:ln>
                <a:solidFill>
                  <a:schemeClr val="bg2"/>
                </a:solidFill>
                <a:effectLst/>
                <a:uLnTx/>
                <a:uFillTx/>
                <a:latin typeface="HY헤드라인M" pitchFamily="18" charset="-127"/>
                <a:ea typeface="HY헤드라인M" pitchFamily="18" charset="-127"/>
                <a:cs typeface="Arial Unicode MS" pitchFamily="50" charset="-127"/>
              </a:rPr>
              <a:t>Data Accumulation (DB)</a:t>
            </a:r>
          </a:p>
          <a:p>
            <a:pPr marL="130175" marR="0" lvl="0" indent="-130175" defTabSz="914400" eaLnBrk="1" fontAlgn="auto" latinLnBrk="0" hangingPunct="1">
              <a:lnSpc>
                <a:spcPct val="110000"/>
              </a:lnSpc>
              <a:spcBef>
                <a:spcPts val="0"/>
              </a:spcBef>
              <a:spcAft>
                <a:spcPts val="0"/>
              </a:spcAft>
              <a:buClrTx/>
              <a:buSzPct val="80000"/>
              <a:buFont typeface="Arial" pitchFamily="34" charset="0"/>
              <a:buChar char="•"/>
              <a:tabLst/>
              <a:defRPr/>
            </a:pPr>
            <a:r>
              <a:rPr kumimoji="0" lang="en-US" altLang="en-US" sz="1200" b="0" i="0" u="none" strike="noStrike" kern="0" cap="none" spc="0" normalizeH="0" baseline="0" noProof="0" dirty="0">
                <a:ln>
                  <a:noFill/>
                </a:ln>
                <a:solidFill>
                  <a:schemeClr val="bg2"/>
                </a:solidFill>
                <a:effectLst/>
                <a:uLnTx/>
                <a:uFillTx/>
                <a:latin typeface="HY헤드라인M" pitchFamily="18" charset="-127"/>
                <a:ea typeface="HY헤드라인M" pitchFamily="18" charset="-127"/>
                <a:cs typeface="Arial Unicode MS" pitchFamily="50" charset="-127"/>
              </a:rPr>
              <a:t>Application of ELCB</a:t>
            </a:r>
          </a:p>
          <a:p>
            <a:pPr marL="130175" marR="0" lvl="0" indent="-130175" defTabSz="914400" eaLnBrk="1" fontAlgn="auto" latinLnBrk="0" hangingPunct="1">
              <a:lnSpc>
                <a:spcPct val="110000"/>
              </a:lnSpc>
              <a:spcBef>
                <a:spcPts val="0"/>
              </a:spcBef>
              <a:spcAft>
                <a:spcPts val="0"/>
              </a:spcAft>
              <a:buClrTx/>
              <a:buSzPct val="80000"/>
              <a:buFont typeface="Arial" pitchFamily="34" charset="0"/>
              <a:buChar char="•"/>
              <a:tabLst/>
              <a:defRPr/>
            </a:pPr>
            <a:r>
              <a:rPr kumimoji="0" lang="en-US" altLang="en-US" sz="1200" b="0" i="0" u="none" strike="noStrike" kern="0" cap="none" spc="0" normalizeH="0" baseline="0" noProof="0" dirty="0">
                <a:ln>
                  <a:noFill/>
                </a:ln>
                <a:solidFill>
                  <a:schemeClr val="bg2"/>
                </a:solidFill>
                <a:effectLst/>
                <a:uLnTx/>
                <a:uFillTx/>
                <a:latin typeface="HY헤드라인M" pitchFamily="18" charset="-127"/>
                <a:ea typeface="HY헤드라인M" pitchFamily="18" charset="-127"/>
                <a:cs typeface="Arial Unicode MS" pitchFamily="50" charset="-127"/>
              </a:rPr>
              <a:t>Interconnection of Renewable Energy Sources, EV, Storages</a:t>
            </a:r>
            <a:endParaRPr kumimoji="0" lang="ko-KR" altLang="en-US" sz="1200" b="0" i="0" u="none" strike="noStrike" kern="0" cap="none" spc="0" normalizeH="0" baseline="0" noProof="0" dirty="0">
              <a:ln>
                <a:noFill/>
              </a:ln>
              <a:solidFill>
                <a:schemeClr val="bg2"/>
              </a:solidFill>
              <a:effectLst/>
              <a:uLnTx/>
              <a:uFillTx/>
              <a:latin typeface="HY헤드라인M" pitchFamily="18" charset="-127"/>
              <a:ea typeface="HY헤드라인M" pitchFamily="18" charset="-127"/>
              <a:cs typeface="Arial Unicode MS" pitchFamily="50" charset="-127"/>
            </a:endParaRPr>
          </a:p>
        </p:txBody>
      </p:sp>
      <p:sp>
        <p:nvSpPr>
          <p:cNvPr id="35" name="직사각형 34"/>
          <p:cNvSpPr/>
          <p:nvPr/>
        </p:nvSpPr>
        <p:spPr>
          <a:xfrm>
            <a:off x="1908212" y="2886035"/>
            <a:ext cx="4953000" cy="830997"/>
          </a:xfrm>
          <a:prstGeom prst="rect">
            <a:avLst/>
          </a:prstGeom>
        </p:spPr>
        <p:txBody>
          <a:bodyPr wrap="square">
            <a:spAutoFit/>
          </a:bodyPr>
          <a:lstStyle/>
          <a:p>
            <a:pPr lvl="0" fontAlgn="auto">
              <a:spcBef>
                <a:spcPts val="0"/>
              </a:spcBef>
              <a:spcAft>
                <a:spcPts val="0"/>
              </a:spcAft>
              <a:buSzPct val="80000"/>
              <a:buFont typeface="Arial" pitchFamily="34" charset="0"/>
              <a:buChar char="•"/>
              <a:defRPr/>
            </a:pPr>
            <a:r>
              <a:rPr lang="en-US" altLang="ko-KR" sz="1200" kern="0" dirty="0" smtClean="0">
                <a:solidFill>
                  <a:prstClr val="black"/>
                </a:solidFill>
                <a:latin typeface="HY헤드라인M" pitchFamily="18" charset="-127"/>
                <a:ea typeface="HY헤드라인M" pitchFamily="18" charset="-127"/>
                <a:cs typeface="Arial Unicode MS" pitchFamily="50" charset="-127"/>
              </a:rPr>
              <a:t> Performance Verification of Integrated AC/DC, DC/DC Converter</a:t>
            </a:r>
          </a:p>
          <a:p>
            <a:pPr lvl="0" fontAlgn="auto">
              <a:spcBef>
                <a:spcPts val="0"/>
              </a:spcBef>
              <a:spcAft>
                <a:spcPts val="0"/>
              </a:spcAft>
              <a:buSzPct val="80000"/>
              <a:buFont typeface="Arial" pitchFamily="34" charset="0"/>
              <a:buChar char="•"/>
              <a:defRPr/>
            </a:pPr>
            <a:r>
              <a:rPr lang="en-US" altLang="ko-KR" sz="1200" kern="0" dirty="0" smtClean="0">
                <a:solidFill>
                  <a:prstClr val="black"/>
                </a:solidFill>
                <a:latin typeface="HY헤드라인M" pitchFamily="18" charset="-127"/>
                <a:ea typeface="HY헤드라인M" pitchFamily="18" charset="-127"/>
                <a:cs typeface="Arial Unicode MS" pitchFamily="50" charset="-127"/>
              </a:rPr>
              <a:t> Efficiency Comparison of DC and AC Appliances</a:t>
            </a:r>
          </a:p>
          <a:p>
            <a:pPr lvl="0" fontAlgn="auto">
              <a:spcBef>
                <a:spcPts val="0"/>
              </a:spcBef>
              <a:spcAft>
                <a:spcPts val="0"/>
              </a:spcAft>
              <a:buSzPct val="80000"/>
              <a:buFont typeface="Arial" pitchFamily="34" charset="0"/>
              <a:buChar char="•"/>
              <a:defRPr/>
            </a:pPr>
            <a:r>
              <a:rPr lang="en-US" altLang="ko-KR" sz="1200" kern="0" dirty="0" smtClean="0">
                <a:solidFill>
                  <a:prstClr val="black"/>
                </a:solidFill>
                <a:latin typeface="HY헤드라인M" pitchFamily="18" charset="-127"/>
                <a:ea typeface="HY헤드라인M" pitchFamily="18" charset="-127"/>
                <a:cs typeface="Arial Unicode MS" pitchFamily="50" charset="-127"/>
              </a:rPr>
              <a:t> DC Technology Development (DC plug, CB, Grid-connected)</a:t>
            </a:r>
          </a:p>
          <a:p>
            <a:pPr lvl="0" fontAlgn="auto">
              <a:spcBef>
                <a:spcPts val="0"/>
              </a:spcBef>
              <a:spcAft>
                <a:spcPts val="0"/>
              </a:spcAft>
              <a:buSzPct val="80000"/>
              <a:buFont typeface="Arial" pitchFamily="34" charset="0"/>
              <a:buChar char="•"/>
              <a:defRPr/>
            </a:pPr>
            <a:r>
              <a:rPr lang="en-US" altLang="ko-KR" sz="1200" kern="0" dirty="0" smtClean="0">
                <a:solidFill>
                  <a:prstClr val="black"/>
                </a:solidFill>
                <a:latin typeface="HY헤드라인M" pitchFamily="18" charset="-127"/>
                <a:ea typeface="HY헤드라인M" pitchFamily="18" charset="-127"/>
                <a:cs typeface="Arial Unicode MS" pitchFamily="50" charset="-127"/>
              </a:rPr>
              <a:t> Performance Verification of Protective Devices for Safety</a:t>
            </a:r>
            <a:endParaRPr lang="en-US" altLang="ko-KR" sz="1200" kern="0" dirty="0">
              <a:solidFill>
                <a:prstClr val="black"/>
              </a:solidFill>
              <a:latin typeface="HY헤드라인M" pitchFamily="18" charset="-127"/>
              <a:ea typeface="HY헤드라인M" pitchFamily="18" charset="-127"/>
              <a:cs typeface="Arial Unicode MS" pitchFamily="50" charset="-127"/>
            </a:endParaRPr>
          </a:p>
        </p:txBody>
      </p:sp>
      <p:sp>
        <p:nvSpPr>
          <p:cNvPr id="38" name="아래쪽 화살표 37"/>
          <p:cNvSpPr/>
          <p:nvPr/>
        </p:nvSpPr>
        <p:spPr>
          <a:xfrm>
            <a:off x="3800872" y="1268760"/>
            <a:ext cx="2124236" cy="432048"/>
          </a:xfrm>
          <a:prstGeom prst="downArrow">
            <a:avLst>
              <a:gd name="adj1" fmla="val 66064"/>
              <a:gd name="adj2" fmla="val 57110"/>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5400000" scaled="1"/>
            <a:tileRect/>
          </a:grad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ko-KR" altLang="en-US" sz="1800" kern="0" dirty="0">
              <a:solidFill>
                <a:srgbClr val="FFFFFF"/>
              </a:solidFill>
              <a:latin typeface="Arial Unicode MS" pitchFamily="50" charset="-127"/>
              <a:ea typeface="Arial Unicode MS" pitchFamily="50" charset="-127"/>
              <a:cs typeface="Arial Unicode MS" pitchFamily="50" charset="-127"/>
            </a:endParaRPr>
          </a:p>
        </p:txBody>
      </p:sp>
      <p:sp>
        <p:nvSpPr>
          <p:cNvPr id="34" name="직사각형 33"/>
          <p:cNvSpPr/>
          <p:nvPr/>
        </p:nvSpPr>
        <p:spPr>
          <a:xfrm>
            <a:off x="164468" y="2636912"/>
            <a:ext cx="9580312" cy="1188132"/>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ko-KR" altLang="en-US"/>
          </a:p>
        </p:txBody>
      </p:sp>
      <p:grpSp>
        <p:nvGrpSpPr>
          <p:cNvPr id="42" name="그룹 41"/>
          <p:cNvGrpSpPr/>
          <p:nvPr/>
        </p:nvGrpSpPr>
        <p:grpSpPr>
          <a:xfrm>
            <a:off x="3800872" y="2384884"/>
            <a:ext cx="2124236" cy="540060"/>
            <a:chOff x="3800872" y="2276872"/>
            <a:chExt cx="2124236" cy="576064"/>
          </a:xfrm>
        </p:grpSpPr>
        <p:sp>
          <p:nvSpPr>
            <p:cNvPr id="36" name="아래쪽 화살표 35"/>
            <p:cNvSpPr/>
            <p:nvPr/>
          </p:nvSpPr>
          <p:spPr>
            <a:xfrm>
              <a:off x="3800872" y="2276872"/>
              <a:ext cx="2124236" cy="576064"/>
            </a:xfrm>
            <a:prstGeom prst="downArrow">
              <a:avLst>
                <a:gd name="adj1" fmla="val 66064"/>
                <a:gd name="adj2" fmla="val 57110"/>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5400000" scaled="1"/>
              <a:tileRect/>
            </a:grad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ko-KR" altLang="en-US" sz="1800" kern="0" dirty="0">
                <a:solidFill>
                  <a:srgbClr val="FFFFFF"/>
                </a:solidFill>
                <a:latin typeface="Arial Unicode MS" pitchFamily="50" charset="-127"/>
                <a:ea typeface="Arial Unicode MS" pitchFamily="50" charset="-127"/>
                <a:cs typeface="Arial Unicode MS" pitchFamily="50" charset="-127"/>
              </a:endParaRPr>
            </a:p>
          </p:txBody>
        </p:sp>
        <p:sp>
          <p:nvSpPr>
            <p:cNvPr id="37" name="직사각형 36"/>
            <p:cNvSpPr/>
            <p:nvPr/>
          </p:nvSpPr>
          <p:spPr>
            <a:xfrm>
              <a:off x="4345116" y="2315276"/>
              <a:ext cx="1075936" cy="369332"/>
            </a:xfrm>
            <a:prstGeom prst="rect">
              <a:avLst/>
            </a:prstGeom>
          </p:spPr>
          <p:txBody>
            <a:bodyPr wrap="none">
              <a:spAutoFit/>
            </a:bodyPr>
            <a:lstStyle/>
            <a:p>
              <a:pPr lvl="0" algn="ctr" fontAlgn="auto">
                <a:spcBef>
                  <a:spcPts val="0"/>
                </a:spcBef>
                <a:spcAft>
                  <a:spcPts val="0"/>
                </a:spcAft>
                <a:defRPr/>
              </a:pPr>
              <a:r>
                <a:rPr lang="en-US" altLang="ko-KR" sz="1800" kern="0" dirty="0" smtClean="0">
                  <a:solidFill>
                    <a:srgbClr val="FFFFFF"/>
                  </a:solidFill>
                  <a:latin typeface="HY헤드라인M" pitchFamily="18" charset="-127"/>
                  <a:ea typeface="HY헤드라인M" pitchFamily="18" charset="-127"/>
                  <a:cs typeface="Arial Unicode MS" pitchFamily="50" charset="-127"/>
                </a:rPr>
                <a:t>2</a:t>
              </a:r>
              <a:r>
                <a:rPr lang="en-US" altLang="ko-KR" sz="1800" kern="0" baseline="30000" dirty="0" smtClean="0">
                  <a:solidFill>
                    <a:srgbClr val="FFFFFF"/>
                  </a:solidFill>
                  <a:latin typeface="HY헤드라인M" pitchFamily="18" charset="-127"/>
                  <a:ea typeface="HY헤드라인M" pitchFamily="18" charset="-127"/>
                  <a:cs typeface="Arial Unicode MS" pitchFamily="50" charset="-127"/>
                </a:rPr>
                <a:t>nd</a:t>
              </a:r>
              <a:r>
                <a:rPr lang="en-US" altLang="ko-KR" sz="1800" kern="0" dirty="0" smtClean="0">
                  <a:solidFill>
                    <a:srgbClr val="FFFFFF"/>
                  </a:solidFill>
                  <a:latin typeface="HY헤드라인M" pitchFamily="18" charset="-127"/>
                  <a:ea typeface="HY헤드라인M" pitchFamily="18" charset="-127"/>
                  <a:cs typeface="Arial Unicode MS" pitchFamily="50" charset="-127"/>
                </a:rPr>
                <a:t> Year</a:t>
              </a:r>
              <a:endParaRPr lang="en-US" altLang="ko-KR" sz="1800" kern="0" dirty="0">
                <a:solidFill>
                  <a:srgbClr val="FFFFFF"/>
                </a:solidFill>
                <a:latin typeface="HY헤드라인M" pitchFamily="18" charset="-127"/>
                <a:ea typeface="HY헤드라인M" pitchFamily="18" charset="-127"/>
                <a:cs typeface="Arial Unicode MS" pitchFamily="50" charset="-127"/>
              </a:endParaRPr>
            </a:p>
          </p:txBody>
        </p:sp>
      </p:grpSp>
      <p:sp>
        <p:nvSpPr>
          <p:cNvPr id="43" name="직사각형 42"/>
          <p:cNvSpPr/>
          <p:nvPr/>
        </p:nvSpPr>
        <p:spPr>
          <a:xfrm>
            <a:off x="4350487" y="1268760"/>
            <a:ext cx="1037463" cy="369332"/>
          </a:xfrm>
          <a:prstGeom prst="rect">
            <a:avLst/>
          </a:prstGeom>
        </p:spPr>
        <p:txBody>
          <a:bodyPr wrap="none">
            <a:spAutoFit/>
          </a:bodyPr>
          <a:lstStyle/>
          <a:p>
            <a:pPr lvl="0" algn="ctr" fontAlgn="auto">
              <a:spcBef>
                <a:spcPts val="0"/>
              </a:spcBef>
              <a:spcAft>
                <a:spcPts val="0"/>
              </a:spcAft>
              <a:defRPr/>
            </a:pPr>
            <a:r>
              <a:rPr lang="en-US" altLang="ko-KR" sz="1800" kern="0" dirty="0" smtClean="0">
                <a:solidFill>
                  <a:srgbClr val="FFFFFF"/>
                </a:solidFill>
                <a:latin typeface="HY헤드라인M" pitchFamily="18" charset="-127"/>
                <a:ea typeface="HY헤드라인M" pitchFamily="18" charset="-127"/>
                <a:cs typeface="Arial Unicode MS" pitchFamily="50" charset="-127"/>
              </a:rPr>
              <a:t>1</a:t>
            </a:r>
            <a:r>
              <a:rPr lang="en-US" altLang="ko-KR" sz="1800" kern="0" baseline="30000" dirty="0" smtClean="0">
                <a:solidFill>
                  <a:srgbClr val="FFFFFF"/>
                </a:solidFill>
                <a:latin typeface="HY헤드라인M" pitchFamily="18" charset="-127"/>
                <a:ea typeface="HY헤드라인M" pitchFamily="18" charset="-127"/>
                <a:cs typeface="Arial Unicode MS" pitchFamily="50" charset="-127"/>
              </a:rPr>
              <a:t>st</a:t>
            </a:r>
            <a:r>
              <a:rPr lang="en-US" altLang="ko-KR" sz="1800" kern="0" dirty="0" smtClean="0">
                <a:solidFill>
                  <a:srgbClr val="FFFFFF"/>
                </a:solidFill>
                <a:latin typeface="HY헤드라인M" pitchFamily="18" charset="-127"/>
                <a:ea typeface="HY헤드라인M" pitchFamily="18" charset="-127"/>
                <a:cs typeface="Arial Unicode MS" pitchFamily="50" charset="-127"/>
              </a:rPr>
              <a:t> Year</a:t>
            </a:r>
            <a:endParaRPr lang="en-US" altLang="ko-KR" sz="1800" kern="0" dirty="0">
              <a:solidFill>
                <a:srgbClr val="FFFFFF"/>
              </a:solidFill>
              <a:latin typeface="HY헤드라인M" pitchFamily="18" charset="-127"/>
              <a:ea typeface="HY헤드라인M" pitchFamily="18" charset="-127"/>
              <a:cs typeface="Arial Unicode MS" pitchFamily="50" charset="-127"/>
            </a:endParaRPr>
          </a:p>
        </p:txBody>
      </p:sp>
      <p:sp>
        <p:nvSpPr>
          <p:cNvPr id="74" name="직사각형 73"/>
          <p:cNvSpPr/>
          <p:nvPr/>
        </p:nvSpPr>
        <p:spPr>
          <a:xfrm>
            <a:off x="164468" y="3969060"/>
            <a:ext cx="9580312" cy="1152128"/>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ko-KR" altLang="en-US"/>
          </a:p>
        </p:txBody>
      </p:sp>
      <p:sp>
        <p:nvSpPr>
          <p:cNvPr id="75" name="직사각형 74"/>
          <p:cNvSpPr/>
          <p:nvPr/>
        </p:nvSpPr>
        <p:spPr>
          <a:xfrm>
            <a:off x="164468" y="5253318"/>
            <a:ext cx="9580312" cy="1092006"/>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ko-KR" altLang="en-US"/>
          </a:p>
        </p:txBody>
      </p:sp>
      <p:pic>
        <p:nvPicPr>
          <p:cNvPr id="65" name="Picture 2"/>
          <p:cNvPicPr>
            <a:picLocks noChangeAspect="1" noChangeArrowheads="1"/>
          </p:cNvPicPr>
          <p:nvPr/>
        </p:nvPicPr>
        <p:blipFill>
          <a:blip r:embed="rId16" cstate="print"/>
          <a:stretch>
            <a:fillRect/>
          </a:stretch>
        </p:blipFill>
        <p:spPr bwMode="auto">
          <a:xfrm>
            <a:off x="6789204" y="4077072"/>
            <a:ext cx="2870606" cy="2196244"/>
          </a:xfrm>
          <a:prstGeom prst="rect">
            <a:avLst/>
          </a:prstGeom>
          <a:noFill/>
          <a:ln>
            <a:noFill/>
          </a:ln>
        </p:spPr>
      </p:pic>
      <p:sp>
        <p:nvSpPr>
          <p:cNvPr id="40" name="아래쪽 화살표 39"/>
          <p:cNvSpPr/>
          <p:nvPr/>
        </p:nvSpPr>
        <p:spPr>
          <a:xfrm>
            <a:off x="3800872" y="3717032"/>
            <a:ext cx="2124236" cy="540060"/>
          </a:xfrm>
          <a:prstGeom prst="downArrow">
            <a:avLst>
              <a:gd name="adj1" fmla="val 66064"/>
              <a:gd name="adj2" fmla="val 57110"/>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5400000" scaled="1"/>
            <a:tileRect/>
          </a:grad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ko-KR" altLang="en-US" sz="1800" kern="0" dirty="0">
              <a:solidFill>
                <a:srgbClr val="FFFFFF"/>
              </a:solidFill>
              <a:latin typeface="Arial Unicode MS" pitchFamily="50" charset="-127"/>
              <a:ea typeface="Arial Unicode MS" pitchFamily="50" charset="-127"/>
              <a:cs typeface="Arial Unicode MS" pitchFamily="50" charset="-127"/>
            </a:endParaRPr>
          </a:p>
        </p:txBody>
      </p:sp>
      <p:sp>
        <p:nvSpPr>
          <p:cNvPr id="41" name="아래쪽 화살표 40"/>
          <p:cNvSpPr/>
          <p:nvPr/>
        </p:nvSpPr>
        <p:spPr>
          <a:xfrm>
            <a:off x="3800872" y="5049180"/>
            <a:ext cx="2124236" cy="478940"/>
          </a:xfrm>
          <a:prstGeom prst="downArrow">
            <a:avLst>
              <a:gd name="adj1" fmla="val 66064"/>
              <a:gd name="adj2" fmla="val 57110"/>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5400000" scaled="1"/>
            <a:tileRect/>
          </a:grad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ko-KR" altLang="en-US" sz="1800" kern="0" dirty="0">
              <a:solidFill>
                <a:srgbClr val="FFFFFF"/>
              </a:solidFill>
              <a:latin typeface="Arial Unicode MS" pitchFamily="50" charset="-127"/>
              <a:ea typeface="Arial Unicode MS" pitchFamily="50" charset="-127"/>
              <a:cs typeface="Arial Unicode MS" pitchFamily="50" charset="-127"/>
            </a:endParaRPr>
          </a:p>
        </p:txBody>
      </p:sp>
      <p:sp>
        <p:nvSpPr>
          <p:cNvPr id="76" name="직사각형 75"/>
          <p:cNvSpPr/>
          <p:nvPr/>
        </p:nvSpPr>
        <p:spPr>
          <a:xfrm>
            <a:off x="4376936" y="3717032"/>
            <a:ext cx="1050288" cy="36933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800" kern="0" dirty="0" smtClean="0">
                <a:solidFill>
                  <a:srgbClr val="FFFFFF"/>
                </a:solidFill>
                <a:latin typeface="HY헤드라인M" pitchFamily="18" charset="-127"/>
                <a:ea typeface="HY헤드라인M" pitchFamily="18" charset="-127"/>
                <a:cs typeface="Arial Unicode MS" pitchFamily="50" charset="-127"/>
              </a:rPr>
              <a:t>3</a:t>
            </a:r>
            <a:r>
              <a:rPr lang="en-US" altLang="ko-KR" sz="1800" kern="0" baseline="30000" dirty="0" smtClean="0">
                <a:solidFill>
                  <a:srgbClr val="FFFFFF"/>
                </a:solidFill>
                <a:latin typeface="HY헤드라인M" pitchFamily="18" charset="-127"/>
                <a:ea typeface="HY헤드라인M" pitchFamily="18" charset="-127"/>
                <a:cs typeface="Arial Unicode MS" pitchFamily="50" charset="-127"/>
              </a:rPr>
              <a:t>rd</a:t>
            </a:r>
            <a:r>
              <a:rPr lang="en-US" altLang="ko-KR" sz="1800" kern="0" dirty="0" smtClean="0">
                <a:solidFill>
                  <a:srgbClr val="FFFFFF"/>
                </a:solidFill>
                <a:latin typeface="HY헤드라인M" pitchFamily="18" charset="-127"/>
                <a:ea typeface="HY헤드라인M" pitchFamily="18" charset="-127"/>
                <a:cs typeface="Arial Unicode MS" pitchFamily="50" charset="-127"/>
              </a:rPr>
              <a:t> Year</a:t>
            </a:r>
            <a:endParaRPr lang="en-US" altLang="ko-KR" sz="1800" kern="0" dirty="0">
              <a:solidFill>
                <a:srgbClr val="FFFFFF"/>
              </a:solidFill>
              <a:latin typeface="HY헤드라인M" pitchFamily="18" charset="-127"/>
              <a:ea typeface="HY헤드라인M" pitchFamily="18" charset="-127"/>
              <a:cs typeface="Arial Unicode MS" pitchFamily="50" charset="-127"/>
            </a:endParaRPr>
          </a:p>
        </p:txBody>
      </p:sp>
      <p:sp>
        <p:nvSpPr>
          <p:cNvPr id="66" name="모서리가 둥근 직사각형 65"/>
          <p:cNvSpPr/>
          <p:nvPr/>
        </p:nvSpPr>
        <p:spPr>
          <a:xfrm>
            <a:off x="1860929" y="4149080"/>
            <a:ext cx="5792371" cy="1000125"/>
          </a:xfrm>
          <a:prstGeom prst="roundRect">
            <a:avLst/>
          </a:prstGeom>
          <a:noFill/>
          <a:ln w="25400" cap="flat" cmpd="sng" algn="ctr">
            <a:noFill/>
            <a:prstDash val="solid"/>
          </a:ln>
          <a:effectLst/>
        </p:spPr>
        <p:txBody>
          <a:bodyPr anchor="ctr"/>
          <a:lstStyle/>
          <a:p>
            <a:pPr marL="130175" marR="0" lvl="0" indent="-130175" defTabSz="914400" eaLnBrk="1" fontAlgn="auto" latinLnBrk="0" hangingPunct="1">
              <a:spcBef>
                <a:spcPts val="0"/>
              </a:spcBef>
              <a:spcAft>
                <a:spcPts val="0"/>
              </a:spcAft>
              <a:buClrTx/>
              <a:buSzPct val="80000"/>
              <a:buFont typeface="Arial" pitchFamily="34" charset="0"/>
              <a:buChar char="•"/>
              <a:tabLst/>
              <a:defRPr/>
            </a:pPr>
            <a:r>
              <a:rPr kumimoji="0" lang="en-US" altLang="ko-KR" sz="1200" b="0" i="0" u="none" strike="noStrike" kern="0" cap="none" spc="0" normalizeH="0" baseline="0" noProof="0" dirty="0">
                <a:ln>
                  <a:noFill/>
                </a:ln>
                <a:solidFill>
                  <a:schemeClr val="bg2"/>
                </a:solidFill>
                <a:effectLst/>
                <a:uLnTx/>
                <a:uFillTx/>
                <a:latin typeface="HY헤드라인M" pitchFamily="18" charset="-127"/>
                <a:ea typeface="HY헤드라인M" pitchFamily="18" charset="-127"/>
                <a:cs typeface="Arial Unicode MS" pitchFamily="50" charset="-127"/>
              </a:rPr>
              <a:t>Connection to Energy Monitoring System based on DC distributed System and Energy Consulting Program</a:t>
            </a:r>
            <a:endParaRPr kumimoji="0" lang="ko-KR" altLang="en-US" sz="1200" b="0" i="0" u="none" strike="noStrike" kern="0" cap="none" spc="0" normalizeH="0" baseline="0" noProof="0" dirty="0">
              <a:ln>
                <a:noFill/>
              </a:ln>
              <a:solidFill>
                <a:schemeClr val="bg2"/>
              </a:solidFill>
              <a:effectLst/>
              <a:uLnTx/>
              <a:uFillTx/>
              <a:latin typeface="HY헤드라인M" pitchFamily="18" charset="-127"/>
              <a:ea typeface="HY헤드라인M" pitchFamily="18" charset="-127"/>
              <a:cs typeface="Arial Unicode MS" pitchFamily="50" charset="-127"/>
            </a:endParaRPr>
          </a:p>
          <a:p>
            <a:pPr marL="130175" marR="0" lvl="0" indent="-130175" defTabSz="914400" eaLnBrk="1" fontAlgn="auto" latinLnBrk="0" hangingPunct="1">
              <a:spcBef>
                <a:spcPts val="0"/>
              </a:spcBef>
              <a:spcAft>
                <a:spcPts val="0"/>
              </a:spcAft>
              <a:buClrTx/>
              <a:buSzPct val="80000"/>
              <a:buFont typeface="Arial" pitchFamily="34" charset="0"/>
              <a:buChar char="•"/>
              <a:tabLst/>
              <a:defRPr/>
            </a:pPr>
            <a:r>
              <a:rPr kumimoji="0" lang="en-US" altLang="ko-KR" sz="1200" b="0" i="0" u="none" strike="noStrike" kern="0" cap="none" spc="0" normalizeH="0" baseline="0" noProof="0" dirty="0">
                <a:ln>
                  <a:noFill/>
                </a:ln>
                <a:solidFill>
                  <a:schemeClr val="bg2"/>
                </a:solidFill>
                <a:effectLst/>
                <a:uLnTx/>
                <a:uFillTx/>
                <a:latin typeface="HY헤드라인M" pitchFamily="18" charset="-127"/>
                <a:ea typeface="HY헤드라인M" pitchFamily="18" charset="-127"/>
                <a:cs typeface="Arial Unicode MS" pitchFamily="50" charset="-127"/>
              </a:rPr>
              <a:t>Realization of Residential Model with DC Technology applied</a:t>
            </a:r>
            <a:endParaRPr kumimoji="0" lang="ko-KR" altLang="en-US" sz="1200" b="0" i="0" u="none" strike="noStrike" kern="0" cap="none" spc="0" normalizeH="0" baseline="0" noProof="0" dirty="0">
              <a:ln>
                <a:noFill/>
              </a:ln>
              <a:solidFill>
                <a:schemeClr val="bg2"/>
              </a:solidFill>
              <a:effectLst/>
              <a:uLnTx/>
              <a:uFillTx/>
              <a:latin typeface="HY헤드라인M" pitchFamily="18" charset="-127"/>
              <a:ea typeface="HY헤드라인M" pitchFamily="18" charset="-127"/>
              <a:cs typeface="Arial Unicode MS" pitchFamily="50" charset="-127"/>
            </a:endParaRPr>
          </a:p>
          <a:p>
            <a:pPr marL="130175" marR="0" lvl="0" indent="-130175" defTabSz="914400" eaLnBrk="1" fontAlgn="auto" latinLnBrk="0" hangingPunct="1">
              <a:spcBef>
                <a:spcPts val="0"/>
              </a:spcBef>
              <a:spcAft>
                <a:spcPts val="0"/>
              </a:spcAft>
              <a:buClrTx/>
              <a:buSzPct val="80000"/>
              <a:buFont typeface="Arial" pitchFamily="34" charset="0"/>
              <a:buChar char="•"/>
              <a:tabLst/>
              <a:defRPr/>
            </a:pPr>
            <a:r>
              <a:rPr kumimoji="0" lang="en-US" altLang="ko-KR" sz="1200" b="0" i="0" u="none" strike="noStrike" kern="0" cap="none" spc="0" normalizeH="0" baseline="0" noProof="0" dirty="0">
                <a:ln>
                  <a:noFill/>
                </a:ln>
                <a:solidFill>
                  <a:schemeClr val="bg2"/>
                </a:solidFill>
                <a:effectLst/>
                <a:uLnTx/>
                <a:uFillTx/>
                <a:latin typeface="HY헤드라인M" pitchFamily="18" charset="-127"/>
                <a:ea typeface="HY헤드라인M" pitchFamily="18" charset="-127"/>
                <a:cs typeface="Arial Unicode MS" pitchFamily="50" charset="-127"/>
              </a:rPr>
              <a:t>Circuit Breaker Technology Test</a:t>
            </a:r>
            <a:endParaRPr kumimoji="0" lang="ko-KR" altLang="en-US" sz="1200" b="0" i="0" u="none" strike="noStrike" kern="0" cap="none" spc="0" normalizeH="0" baseline="0" noProof="0" dirty="0">
              <a:ln>
                <a:noFill/>
              </a:ln>
              <a:solidFill>
                <a:schemeClr val="bg2"/>
              </a:solidFill>
              <a:effectLst/>
              <a:uLnTx/>
              <a:uFillTx/>
              <a:latin typeface="HY헤드라인M" pitchFamily="18" charset="-127"/>
              <a:ea typeface="HY헤드라인M" pitchFamily="18" charset="-127"/>
              <a:cs typeface="Arial Unicode MS" pitchFamily="50" charset="-127"/>
            </a:endParaRPr>
          </a:p>
        </p:txBody>
      </p:sp>
      <p:sp>
        <p:nvSpPr>
          <p:cNvPr id="79" name="직사각형 78"/>
          <p:cNvSpPr/>
          <p:nvPr/>
        </p:nvSpPr>
        <p:spPr>
          <a:xfrm>
            <a:off x="4376936" y="5085184"/>
            <a:ext cx="992580" cy="369332"/>
          </a:xfrm>
          <a:prstGeom prst="rect">
            <a:avLst/>
          </a:prstGeom>
        </p:spPr>
        <p:txBody>
          <a:bodyPr wrap="none">
            <a:spAutoFit/>
          </a:bodyPr>
          <a:lstStyle/>
          <a:p>
            <a:pPr lvl="0" algn="ctr" fontAlgn="auto">
              <a:spcBef>
                <a:spcPts val="0"/>
              </a:spcBef>
              <a:spcAft>
                <a:spcPts val="0"/>
              </a:spcAft>
              <a:defRPr/>
            </a:pPr>
            <a:r>
              <a:rPr lang="en-US" altLang="ko-KR" sz="1800" kern="0" dirty="0" smtClean="0">
                <a:solidFill>
                  <a:srgbClr val="FFFFFF"/>
                </a:solidFill>
                <a:latin typeface="Arial Unicode MS" pitchFamily="50" charset="-127"/>
                <a:ea typeface="Arial Unicode MS" pitchFamily="50" charset="-127"/>
                <a:cs typeface="Arial Unicode MS" pitchFamily="50" charset="-127"/>
              </a:rPr>
              <a:t>4</a:t>
            </a:r>
            <a:r>
              <a:rPr lang="en-US" altLang="ko-KR" sz="1800" kern="0" baseline="30000" dirty="0" smtClean="0">
                <a:solidFill>
                  <a:srgbClr val="FFFFFF"/>
                </a:solidFill>
                <a:latin typeface="Arial Unicode MS" pitchFamily="50" charset="-127"/>
                <a:ea typeface="Arial Unicode MS" pitchFamily="50" charset="-127"/>
                <a:cs typeface="Arial Unicode MS" pitchFamily="50" charset="-127"/>
              </a:rPr>
              <a:t>th</a:t>
            </a:r>
            <a:r>
              <a:rPr lang="en-US" altLang="ko-KR" sz="1800" kern="0" dirty="0" smtClean="0">
                <a:solidFill>
                  <a:srgbClr val="FFFFFF"/>
                </a:solidFill>
                <a:latin typeface="Arial Unicode MS" pitchFamily="50" charset="-127"/>
                <a:ea typeface="Arial Unicode MS" pitchFamily="50" charset="-127"/>
                <a:cs typeface="Arial Unicode MS" pitchFamily="50" charset="-127"/>
              </a:rPr>
              <a:t> Year</a:t>
            </a:r>
            <a:endParaRPr lang="en-US" altLang="ko-KR" sz="1800" kern="0" dirty="0">
              <a:solidFill>
                <a:srgbClr val="FFFFFF"/>
              </a:solidFill>
              <a:latin typeface="Arial Unicode MS" pitchFamily="50" charset="-127"/>
              <a:ea typeface="Arial Unicode MS" pitchFamily="50" charset="-127"/>
              <a:cs typeface="Arial Unicode MS" pitchFamily="50" charset="-127"/>
            </a:endParaRPr>
          </a:p>
        </p:txBody>
      </p:sp>
      <p:sp>
        <p:nvSpPr>
          <p:cNvPr id="39" name="TextBox 38"/>
          <p:cNvSpPr txBox="1"/>
          <p:nvPr/>
        </p:nvSpPr>
        <p:spPr>
          <a:xfrm>
            <a:off x="128464" y="179929"/>
            <a:ext cx="5700600" cy="584775"/>
          </a:xfrm>
          <a:prstGeom prst="rect">
            <a:avLst/>
          </a:prstGeom>
          <a:noFill/>
        </p:spPr>
        <p:txBody>
          <a:bodyPr wrap="none" rtlCol="0">
            <a:spAutoFit/>
          </a:bodyPr>
          <a:lstStyle/>
          <a:p>
            <a:pPr algn="ctr"/>
            <a:r>
              <a:rPr lang="en-US" altLang="ko-KR" sz="3200" dirty="0" smtClean="0">
                <a:latin typeface="HY헤드라인M" pitchFamily="18" charset="-127"/>
                <a:ea typeface="HY헤드라인M" pitchFamily="18" charset="-127"/>
              </a:rPr>
              <a:t>DC Building Research in SNU</a:t>
            </a:r>
            <a:endParaRPr lang="ko-KR" altLang="en-US" sz="1800" dirty="0">
              <a:latin typeface="HY헤드라인M" pitchFamily="18" charset="-127"/>
              <a:ea typeface="HY헤드라인M" pitchFamily="18" charset="-127"/>
            </a:endParaRPr>
          </a:p>
        </p:txBody>
      </p:sp>
      <p:pic>
        <p:nvPicPr>
          <p:cNvPr id="45" name="Picture 2" descr="http://www.useoul.edu/images/logo_love.gif">
            <a:hlinkClick r:id="rId17"/>
          </p:cNvPr>
          <p:cNvPicPr>
            <a:picLocks noChangeAspect="1" noChangeArrowheads="1"/>
          </p:cNvPicPr>
          <p:nvPr/>
        </p:nvPicPr>
        <p:blipFill>
          <a:blip r:embed="rId18" cstate="print"/>
          <a:srcRect/>
          <a:stretch>
            <a:fillRect/>
          </a:stretch>
        </p:blipFill>
        <p:spPr bwMode="auto">
          <a:xfrm>
            <a:off x="5889104" y="232229"/>
            <a:ext cx="1188132" cy="46889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descr="그림2.jpg"/>
          <p:cNvPicPr>
            <a:picLocks noChangeAspect="1"/>
          </p:cNvPicPr>
          <p:nvPr/>
        </p:nvPicPr>
        <p:blipFill>
          <a:blip r:embed="rId3" cstate="print"/>
          <a:stretch>
            <a:fillRect/>
          </a:stretch>
        </p:blipFill>
        <p:spPr>
          <a:xfrm>
            <a:off x="0" y="0"/>
            <a:ext cx="9906000" cy="6858000"/>
          </a:xfrm>
          <a:prstGeom prst="rect">
            <a:avLst/>
          </a:prstGeom>
        </p:spPr>
      </p:pic>
      <p:sp>
        <p:nvSpPr>
          <p:cNvPr id="302122" name="Text Box 5"/>
          <p:cNvSpPr txBox="1">
            <a:spLocks noChangeArrowheads="1"/>
          </p:cNvSpPr>
          <p:nvPr/>
        </p:nvSpPr>
        <p:spPr bwMode="auto">
          <a:xfrm>
            <a:off x="3260812" y="3199619"/>
            <a:ext cx="3366626" cy="769441"/>
          </a:xfrm>
          <a:prstGeom prst="rect">
            <a:avLst/>
          </a:prstGeom>
          <a:noFill/>
          <a:ln w="9525">
            <a:noFill/>
            <a:miter lim="800000"/>
            <a:headEnd/>
            <a:tailEnd/>
          </a:ln>
        </p:spPr>
        <p:txBody>
          <a:bodyPr wrap="none">
            <a:spAutoFit/>
          </a:bodyPr>
          <a:lstStyle/>
          <a:p>
            <a:pPr algn="ctr"/>
            <a:r>
              <a:rPr lang="en-US" altLang="ko-KR" sz="4400" b="1" dirty="0" smtClean="0">
                <a:latin typeface="HY견고딕" pitchFamily="18" charset="-127"/>
                <a:ea typeface="HY견고딕" pitchFamily="18" charset="-127"/>
                <a:cs typeface="Calibri" pitchFamily="34" charset="0"/>
              </a:rPr>
              <a:t>Thank You</a:t>
            </a:r>
            <a:endParaRPr lang="de-DE" altLang="ko-KR" sz="4400" b="1" dirty="0">
              <a:latin typeface="HY견고딕" pitchFamily="18" charset="-127"/>
              <a:ea typeface="HY견고딕" pitchFamily="18" charset="-127"/>
              <a:cs typeface="Calibri" pitchFamily="34" charset="0"/>
            </a:endParaRPr>
          </a:p>
        </p:txBody>
      </p:sp>
      <p:pic>
        <p:nvPicPr>
          <p:cNvPr id="7" name="그림 6" descr="3.png"/>
          <p:cNvPicPr>
            <a:picLocks noChangeAspect="1"/>
          </p:cNvPicPr>
          <p:nvPr/>
        </p:nvPicPr>
        <p:blipFill>
          <a:blip r:embed="rId4" cstate="print"/>
          <a:srcRect b="-5143"/>
          <a:stretch>
            <a:fillRect/>
          </a:stretch>
        </p:blipFill>
        <p:spPr>
          <a:xfrm>
            <a:off x="0" y="44624"/>
            <a:ext cx="1803295" cy="540060"/>
          </a:xfrm>
          <a:prstGeom prst="rect">
            <a:avLst/>
          </a:prstGeom>
        </p:spPr>
      </p:pic>
      <p:pic>
        <p:nvPicPr>
          <p:cNvPr id="8" name="Picture 2" descr="http://www.useoul.edu/images/logo_love.gif">
            <a:hlinkClick r:id="rId5"/>
          </p:cNvPr>
          <p:cNvPicPr>
            <a:picLocks noChangeAspect="1" noChangeArrowheads="1"/>
          </p:cNvPicPr>
          <p:nvPr/>
        </p:nvPicPr>
        <p:blipFill>
          <a:blip r:embed="rId6" cstate="print"/>
          <a:srcRect/>
          <a:stretch>
            <a:fillRect/>
          </a:stretch>
        </p:blipFill>
        <p:spPr bwMode="auto">
          <a:xfrm>
            <a:off x="1867976" y="61643"/>
            <a:ext cx="939787" cy="370886"/>
          </a:xfrm>
          <a:prstGeom prst="rect">
            <a:avLst/>
          </a:prstGeom>
          <a:noFill/>
        </p:spPr>
      </p:pic>
      <p:sp>
        <p:nvSpPr>
          <p:cNvPr id="10" name="직사각형 9"/>
          <p:cNvSpPr/>
          <p:nvPr/>
        </p:nvSpPr>
        <p:spPr>
          <a:xfrm>
            <a:off x="1100572" y="6392555"/>
            <a:ext cx="7722858" cy="348813"/>
          </a:xfrm>
          <a:prstGeom prst="rect">
            <a:avLst/>
          </a:prstGeom>
        </p:spPr>
        <p:txBody>
          <a:bodyPr wrap="square">
            <a:spAutoFit/>
          </a:bodyPr>
          <a:lstStyle/>
          <a:p>
            <a:pPr marL="180975" lvl="0" indent="-180975" algn="ctr">
              <a:lnSpc>
                <a:spcPct val="120000"/>
              </a:lnSpc>
              <a:defRPr/>
            </a:pPr>
            <a:r>
              <a:rPr lang="en-US" altLang="ko-KR" sz="1600" kern="0" noProof="1" smtClean="0">
                <a:latin typeface="HY헤드라인M" pitchFamily="18" charset="-127"/>
                <a:ea typeface="HY헤드라인M" pitchFamily="18" charset="-127"/>
              </a:rPr>
              <a:t>Seoul National University</a:t>
            </a:r>
          </a:p>
        </p:txBody>
      </p:sp>
    </p:spTree>
  </p:cSld>
  <p:clrMapOvr>
    <a:masterClrMapping/>
  </p:clrMapOvr>
  <p:transition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452" y="179929"/>
            <a:ext cx="2576346" cy="584775"/>
          </a:xfrm>
          <a:prstGeom prst="rect">
            <a:avLst/>
          </a:prstGeom>
          <a:noFill/>
        </p:spPr>
        <p:txBody>
          <a:bodyPr wrap="none" rtlCol="0">
            <a:spAutoFit/>
          </a:bodyPr>
          <a:lstStyle/>
          <a:p>
            <a:pPr algn="ctr"/>
            <a:r>
              <a:rPr lang="en-US" altLang="ko-KR" sz="3200" dirty="0" smtClean="0">
                <a:latin typeface="HY헤드라인M" pitchFamily="18" charset="-127"/>
                <a:ea typeface="HY헤드라인M" pitchFamily="18" charset="-127"/>
              </a:rPr>
              <a:t>Introduction</a:t>
            </a:r>
            <a:endParaRPr lang="ko-KR" altLang="en-US" sz="1800" dirty="0">
              <a:latin typeface="HY헤드라인M" pitchFamily="18" charset="-127"/>
              <a:ea typeface="HY헤드라인M" pitchFamily="18" charset="-127"/>
            </a:endParaRPr>
          </a:p>
        </p:txBody>
      </p:sp>
      <p:sp>
        <p:nvSpPr>
          <p:cNvPr id="7" name="TextBox 6"/>
          <p:cNvSpPr txBox="1">
            <a:spLocks noChangeArrowheads="1"/>
          </p:cNvSpPr>
          <p:nvPr/>
        </p:nvSpPr>
        <p:spPr bwMode="auto">
          <a:xfrm>
            <a:off x="200471" y="872716"/>
            <a:ext cx="8820981" cy="861774"/>
          </a:xfrm>
          <a:prstGeom prst="rect">
            <a:avLst/>
          </a:prstGeom>
          <a:noFill/>
          <a:ln w="9525">
            <a:noFill/>
            <a:miter lim="800000"/>
            <a:headEnd/>
            <a:tailEnd/>
          </a:ln>
        </p:spPr>
        <p:txBody>
          <a:bodyPr wrap="square">
            <a:spAutoFit/>
          </a:bodyPr>
          <a:lstStyle/>
          <a:p>
            <a:pPr>
              <a:lnSpc>
                <a:spcPct val="125000"/>
              </a:lnSpc>
              <a:buFont typeface="Arial" pitchFamily="34" charset="0"/>
              <a:buChar char="•"/>
            </a:pPr>
            <a:r>
              <a:rPr lang="en-US" altLang="ko-KR" b="1" dirty="0" smtClean="0">
                <a:solidFill>
                  <a:schemeClr val="bg2"/>
                </a:solidFill>
                <a:latin typeface="HY헤드라인M" pitchFamily="18" charset="-127"/>
                <a:ea typeface="HY헤드라인M" pitchFamily="18" charset="-127"/>
              </a:rPr>
              <a:t> Buildings consumed 23% of Total Energy in Korea (at 2005)</a:t>
            </a:r>
          </a:p>
          <a:p>
            <a:pPr>
              <a:lnSpc>
                <a:spcPct val="125000"/>
              </a:lnSpc>
              <a:buFont typeface="Arial" pitchFamily="34" charset="0"/>
              <a:buChar char="•"/>
            </a:pPr>
            <a:r>
              <a:rPr lang="en-US" altLang="ko-KR" b="1" dirty="0" smtClean="0">
                <a:solidFill>
                  <a:schemeClr val="bg2"/>
                </a:solidFill>
                <a:latin typeface="HY헤드라인M" pitchFamily="18" charset="-127"/>
                <a:ea typeface="HY헤드라인M" pitchFamily="18" charset="-127"/>
              </a:rPr>
              <a:t> Energy consumption in the Buildings is continuously increased</a:t>
            </a:r>
          </a:p>
        </p:txBody>
      </p:sp>
      <p:sp>
        <p:nvSpPr>
          <p:cNvPr id="7170" name="Rectangle 2"/>
          <p:cNvSpPr>
            <a:spLocks noChangeArrowheads="1"/>
          </p:cNvSpPr>
          <p:nvPr/>
        </p:nvSpPr>
        <p:spPr bwMode="auto">
          <a:xfrm>
            <a:off x="0" y="0"/>
            <a:ext cx="9906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5362" name="Rectangle 2"/>
          <p:cNvSpPr>
            <a:spLocks noChangeArrowheads="1"/>
          </p:cNvSpPr>
          <p:nvPr/>
        </p:nvSpPr>
        <p:spPr bwMode="auto">
          <a:xfrm>
            <a:off x="0" y="0"/>
            <a:ext cx="9906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grpSp>
        <p:nvGrpSpPr>
          <p:cNvPr id="17" name="그룹 16"/>
          <p:cNvGrpSpPr/>
          <p:nvPr/>
        </p:nvGrpSpPr>
        <p:grpSpPr>
          <a:xfrm>
            <a:off x="596516" y="2287833"/>
            <a:ext cx="2772308" cy="3193395"/>
            <a:chOff x="427717" y="2297097"/>
            <a:chExt cx="2874098" cy="3373415"/>
          </a:xfrm>
        </p:grpSpPr>
        <p:pic>
          <p:nvPicPr>
            <p:cNvPr id="7169" name="_x114225528" descr="EMB000011c04ec8"/>
            <p:cNvPicPr>
              <a:picLocks noChangeAspect="1" noChangeArrowheads="1"/>
            </p:cNvPicPr>
            <p:nvPr/>
          </p:nvPicPr>
          <p:blipFill>
            <a:blip r:embed="rId3" cstate="print"/>
            <a:srcRect l="15851" t="31853" r="64251" b="32608"/>
            <a:stretch>
              <a:fillRect/>
            </a:stretch>
          </p:blipFill>
          <p:spPr bwMode="auto">
            <a:xfrm>
              <a:off x="644466" y="2297097"/>
              <a:ext cx="2508334" cy="3359196"/>
            </a:xfrm>
            <a:prstGeom prst="rect">
              <a:avLst/>
            </a:prstGeom>
            <a:noFill/>
          </p:spPr>
        </p:pic>
        <p:sp>
          <p:nvSpPr>
            <p:cNvPr id="12" name="Text Box 9"/>
            <p:cNvSpPr txBox="1">
              <a:spLocks noChangeArrowheads="1"/>
            </p:cNvSpPr>
            <p:nvPr/>
          </p:nvSpPr>
          <p:spPr bwMode="auto">
            <a:xfrm>
              <a:off x="427717" y="5145111"/>
              <a:ext cx="2874098" cy="525401"/>
            </a:xfrm>
            <a:prstGeom prst="rect">
              <a:avLst/>
            </a:prstGeom>
            <a:solidFill>
              <a:schemeClr val="tx1"/>
            </a:solidFill>
            <a:ln w="9525" algn="ctr">
              <a:noFill/>
              <a:miter lim="800000"/>
              <a:headEnd/>
              <a:tailEnd/>
            </a:ln>
            <a:effectLst/>
          </p:spPr>
          <p:txBody>
            <a:bodyPr wrap="none" lIns="90000" tIns="46800" rIns="90000" bIns="46800">
              <a:spAutoFit/>
            </a:bodyPr>
            <a:lstStyle/>
            <a:p>
              <a:pPr algn="ctr" defTabSz="762000">
                <a:defRPr/>
              </a:pPr>
              <a:r>
                <a:rPr lang="en-US" altLang="ko-KR" sz="1400" dirty="0" smtClean="0">
                  <a:solidFill>
                    <a:schemeClr val="bg2"/>
                  </a:solidFill>
                  <a:latin typeface="Arial Rounded MT Bold" pitchFamily="34" charset="0"/>
                  <a:ea typeface="Arial Unicode MS" pitchFamily="50" charset="-127"/>
                  <a:cs typeface="Arial Unicode MS" pitchFamily="50" charset="-127"/>
                </a:rPr>
                <a:t>Total Energy Consumption rate</a:t>
              </a:r>
            </a:p>
            <a:p>
              <a:pPr algn="ctr" defTabSz="762000">
                <a:defRPr/>
              </a:pPr>
              <a:r>
                <a:rPr lang="en-US" altLang="ko-KR" sz="1400" dirty="0" smtClean="0">
                  <a:solidFill>
                    <a:schemeClr val="bg2"/>
                  </a:solidFill>
                  <a:effectLst>
                    <a:outerShdw blurRad="38100" dist="38100" dir="2700000" algn="tl">
                      <a:srgbClr val="C0C0C0"/>
                    </a:outerShdw>
                  </a:effectLst>
                  <a:latin typeface="Arial Rounded MT Bold" pitchFamily="34" charset="0"/>
                  <a:ea typeface="Arial Unicode MS" pitchFamily="50" charset="-127"/>
                  <a:cs typeface="Arial Unicode MS" pitchFamily="50" charset="-127"/>
                </a:rPr>
                <a:t>In KOREA (2005)</a:t>
              </a:r>
              <a:endParaRPr lang="en-US" altLang="ko-KR" sz="1000" dirty="0">
                <a:solidFill>
                  <a:schemeClr val="bg2"/>
                </a:solidFill>
                <a:effectLst>
                  <a:outerShdw blurRad="38100" dist="38100" dir="2700000" algn="tl">
                    <a:srgbClr val="C0C0C0"/>
                  </a:outerShdw>
                </a:effectLst>
                <a:latin typeface="Arial Rounded MT Bold" pitchFamily="34" charset="0"/>
                <a:ea typeface="Arial Unicode MS" pitchFamily="50" charset="-127"/>
                <a:cs typeface="Arial Unicode MS" pitchFamily="50" charset="-127"/>
              </a:endParaRPr>
            </a:p>
          </p:txBody>
        </p:sp>
      </p:grpSp>
      <p:pic>
        <p:nvPicPr>
          <p:cNvPr id="2050" name="Picture 2"/>
          <p:cNvPicPr>
            <a:picLocks noChangeAspect="1" noChangeArrowheads="1"/>
          </p:cNvPicPr>
          <p:nvPr/>
        </p:nvPicPr>
        <p:blipFill>
          <a:blip r:embed="rId4" cstate="print"/>
          <a:srcRect/>
          <a:stretch>
            <a:fillRect/>
          </a:stretch>
        </p:blipFill>
        <p:spPr bwMode="auto">
          <a:xfrm>
            <a:off x="3584848" y="1772816"/>
            <a:ext cx="6029325" cy="39147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452" y="179929"/>
            <a:ext cx="2576346" cy="584775"/>
          </a:xfrm>
          <a:prstGeom prst="rect">
            <a:avLst/>
          </a:prstGeom>
          <a:noFill/>
        </p:spPr>
        <p:txBody>
          <a:bodyPr wrap="none" rtlCol="0">
            <a:spAutoFit/>
          </a:bodyPr>
          <a:lstStyle/>
          <a:p>
            <a:pPr algn="ctr"/>
            <a:r>
              <a:rPr lang="en-US" altLang="ko-KR" sz="3200" dirty="0" smtClean="0">
                <a:latin typeface="HY헤드라인M" pitchFamily="18" charset="-127"/>
                <a:ea typeface="HY헤드라인M" pitchFamily="18" charset="-127"/>
              </a:rPr>
              <a:t>Introduction</a:t>
            </a:r>
            <a:endParaRPr lang="ko-KR" altLang="en-US" sz="1800" dirty="0">
              <a:latin typeface="HY헤드라인M" pitchFamily="18" charset="-127"/>
              <a:ea typeface="HY헤드라인M" pitchFamily="18" charset="-127"/>
            </a:endParaRPr>
          </a:p>
        </p:txBody>
      </p:sp>
      <p:sp>
        <p:nvSpPr>
          <p:cNvPr id="7" name="TextBox 6"/>
          <p:cNvSpPr txBox="1">
            <a:spLocks noChangeArrowheads="1"/>
          </p:cNvSpPr>
          <p:nvPr/>
        </p:nvSpPr>
        <p:spPr bwMode="auto">
          <a:xfrm>
            <a:off x="200471" y="872716"/>
            <a:ext cx="8820981" cy="424412"/>
          </a:xfrm>
          <a:prstGeom prst="rect">
            <a:avLst/>
          </a:prstGeom>
          <a:solidFill>
            <a:schemeClr val="tx1"/>
          </a:solidFill>
          <a:ln w="9525">
            <a:noFill/>
            <a:miter lim="800000"/>
            <a:headEnd/>
            <a:tailEnd/>
          </a:ln>
        </p:spPr>
        <p:txBody>
          <a:bodyPr wrap="square">
            <a:spAutoFit/>
          </a:bodyPr>
          <a:lstStyle/>
          <a:p>
            <a:pPr>
              <a:lnSpc>
                <a:spcPct val="125000"/>
              </a:lnSpc>
              <a:buFont typeface="Arial" pitchFamily="34" charset="0"/>
              <a:buChar char="•"/>
            </a:pPr>
            <a:r>
              <a:rPr lang="en-US" altLang="ko-KR" b="1" dirty="0" smtClean="0">
                <a:solidFill>
                  <a:schemeClr val="bg2"/>
                </a:solidFill>
                <a:latin typeface="HY헤드라인M" pitchFamily="18" charset="-127"/>
                <a:ea typeface="HY헤드라인M" pitchFamily="18" charset="-127"/>
              </a:rPr>
              <a:t> Action Plan for a building Energy Management</a:t>
            </a:r>
          </a:p>
        </p:txBody>
      </p:sp>
      <p:sp>
        <p:nvSpPr>
          <p:cNvPr id="8" name="Text Box 11"/>
          <p:cNvSpPr txBox="1">
            <a:spLocks noChangeArrowheads="1"/>
          </p:cNvSpPr>
          <p:nvPr/>
        </p:nvSpPr>
        <p:spPr bwMode="auto">
          <a:xfrm>
            <a:off x="346137" y="1196752"/>
            <a:ext cx="4714875" cy="369332"/>
          </a:xfrm>
          <a:prstGeom prst="rect">
            <a:avLst/>
          </a:prstGeom>
          <a:noFill/>
          <a:ln w="9525">
            <a:noFill/>
            <a:miter lim="800000"/>
            <a:headEnd/>
            <a:tailEnd/>
          </a:ln>
        </p:spPr>
        <p:txBody>
          <a:bodyPr wrap="square">
            <a:spAutoFit/>
          </a:bodyPr>
          <a:lstStyle/>
          <a:p>
            <a:pPr marL="177800" indent="-177800" eaLnBrk="0" hangingPunct="0">
              <a:lnSpc>
                <a:spcPct val="150000"/>
              </a:lnSpc>
              <a:buSzPct val="100000"/>
            </a:pPr>
            <a:r>
              <a:rPr lang="en-US" altLang="ko-KR" sz="1200" dirty="0" smtClean="0">
                <a:solidFill>
                  <a:schemeClr val="bg2"/>
                </a:solidFill>
                <a:latin typeface="HY헤드라인M" pitchFamily="18" charset="-127"/>
                <a:ea typeface="HY헤드라인M" pitchFamily="18" charset="-127"/>
              </a:rPr>
              <a:t>[Ministry of Land, Transport and Maritime Affairs, KOREA]</a:t>
            </a:r>
            <a:endParaRPr lang="en-US" altLang="ko-KR" sz="1200" dirty="0">
              <a:solidFill>
                <a:schemeClr val="bg2"/>
              </a:solidFill>
              <a:latin typeface="HY헤드라인M" pitchFamily="18" charset="-127"/>
              <a:ea typeface="HY헤드라인M" pitchFamily="18" charset="-127"/>
            </a:endParaRPr>
          </a:p>
        </p:txBody>
      </p:sp>
      <p:sp>
        <p:nvSpPr>
          <p:cNvPr id="9" name="Text Box 9"/>
          <p:cNvSpPr txBox="1">
            <a:spLocks noChangeArrowheads="1"/>
          </p:cNvSpPr>
          <p:nvPr/>
        </p:nvSpPr>
        <p:spPr bwMode="auto">
          <a:xfrm>
            <a:off x="3400185" y="6189545"/>
            <a:ext cx="3798132" cy="263791"/>
          </a:xfrm>
          <a:prstGeom prst="rect">
            <a:avLst/>
          </a:prstGeom>
          <a:noFill/>
          <a:ln w="9525" algn="ctr">
            <a:noFill/>
            <a:miter lim="800000"/>
            <a:headEnd/>
            <a:tailEnd/>
          </a:ln>
          <a:effectLst/>
        </p:spPr>
        <p:txBody>
          <a:bodyPr wrap="none" lIns="90000" tIns="46800" rIns="90000" bIns="46800">
            <a:spAutoFit/>
          </a:bodyPr>
          <a:lstStyle/>
          <a:p>
            <a:pPr algn="ctr" defTabSz="762000">
              <a:defRPr/>
            </a:pPr>
            <a:r>
              <a:rPr lang="en-US" altLang="ko-KR" sz="1100" dirty="0" smtClean="0">
                <a:solidFill>
                  <a:schemeClr val="bg2"/>
                </a:solidFill>
                <a:latin typeface="HY헤드라인M" pitchFamily="18" charset="-127"/>
                <a:ea typeface="HY헤드라인M" pitchFamily="18" charset="-127"/>
                <a:cs typeface="Arial Unicode MS" pitchFamily="50" charset="-127"/>
              </a:rPr>
              <a:t>The quantity of a fossil fuel consumed (per unit area)</a:t>
            </a:r>
            <a:endParaRPr lang="en-US" altLang="ko-KR" sz="800" dirty="0">
              <a:solidFill>
                <a:schemeClr val="bg2"/>
              </a:solidFill>
              <a:effectLst>
                <a:outerShdw blurRad="38100" dist="38100" dir="2700000" algn="tl">
                  <a:srgbClr val="C0C0C0"/>
                </a:outerShdw>
              </a:effectLst>
              <a:latin typeface="HY헤드라인M" pitchFamily="18" charset="-127"/>
              <a:ea typeface="HY헤드라인M" pitchFamily="18" charset="-127"/>
              <a:cs typeface="Arial Unicode MS" pitchFamily="50" charset="-127"/>
            </a:endParaRPr>
          </a:p>
        </p:txBody>
      </p:sp>
      <p:sp>
        <p:nvSpPr>
          <p:cNvPr id="10" name="TextBox 9"/>
          <p:cNvSpPr txBox="1">
            <a:spLocks noChangeArrowheads="1"/>
          </p:cNvSpPr>
          <p:nvPr/>
        </p:nvSpPr>
        <p:spPr bwMode="auto">
          <a:xfrm>
            <a:off x="206310" y="1564428"/>
            <a:ext cx="8820981" cy="424412"/>
          </a:xfrm>
          <a:prstGeom prst="rect">
            <a:avLst/>
          </a:prstGeom>
          <a:solidFill>
            <a:schemeClr val="tx1"/>
          </a:solidFill>
          <a:ln w="9525">
            <a:noFill/>
            <a:miter lim="800000"/>
            <a:headEnd/>
            <a:tailEnd/>
          </a:ln>
        </p:spPr>
        <p:txBody>
          <a:bodyPr wrap="square">
            <a:spAutoFit/>
          </a:bodyPr>
          <a:lstStyle/>
          <a:p>
            <a:pPr>
              <a:lnSpc>
                <a:spcPct val="125000"/>
              </a:lnSpc>
              <a:buFont typeface="Arial" pitchFamily="34" charset="0"/>
              <a:buChar char="•"/>
            </a:pPr>
            <a:r>
              <a:rPr lang="en-US" altLang="ko-KR" b="1" dirty="0" smtClean="0">
                <a:solidFill>
                  <a:schemeClr val="bg2"/>
                </a:solidFill>
                <a:latin typeface="HY헤드라인M" pitchFamily="18" charset="-127"/>
                <a:ea typeface="HY헤드라인M" pitchFamily="18" charset="-127"/>
              </a:rPr>
              <a:t> DC distribution in a Building is one of possible solutions</a:t>
            </a:r>
          </a:p>
        </p:txBody>
      </p:sp>
      <p:pic>
        <p:nvPicPr>
          <p:cNvPr id="1027" name="Picture 3"/>
          <p:cNvPicPr>
            <a:picLocks noChangeAspect="1" noChangeArrowheads="1"/>
          </p:cNvPicPr>
          <p:nvPr/>
        </p:nvPicPr>
        <p:blipFill>
          <a:blip r:embed="rId3" cstate="print"/>
          <a:srcRect/>
          <a:stretch>
            <a:fillRect/>
          </a:stretch>
        </p:blipFill>
        <p:spPr bwMode="auto">
          <a:xfrm>
            <a:off x="812540" y="2071330"/>
            <a:ext cx="8235851" cy="402196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7"/>
          <p:cNvSpPr>
            <a:spLocks noChangeArrowheads="1"/>
          </p:cNvSpPr>
          <p:nvPr/>
        </p:nvSpPr>
        <p:spPr bwMode="gray">
          <a:xfrm>
            <a:off x="128464" y="6093296"/>
            <a:ext cx="9596509" cy="317494"/>
          </a:xfrm>
          <a:prstGeom prst="rect">
            <a:avLst/>
          </a:prstGeom>
          <a:noFill/>
          <a:ln w="9525">
            <a:noFill/>
            <a:miter lim="800000"/>
            <a:headEnd/>
            <a:tailEnd/>
          </a:ln>
        </p:spPr>
        <p:txBody>
          <a:bodyPr/>
          <a:lstStyle/>
          <a:p>
            <a:pPr marL="342900" indent="-342900" eaLnBrk="0" hangingPunct="0">
              <a:spcBef>
                <a:spcPct val="20000"/>
              </a:spcBef>
              <a:buClr>
                <a:schemeClr val="tx2"/>
              </a:buClr>
              <a:buFont typeface="Wingdings" pitchFamily="2" charset="2"/>
              <a:buChar char="v"/>
              <a:defRPr/>
            </a:pPr>
            <a:r>
              <a:rPr kumimoji="0" lang="en-US" altLang="ko-KR" sz="800" b="0" dirty="0">
                <a:solidFill>
                  <a:schemeClr val="bg2"/>
                </a:solidFill>
                <a:latin typeface="Arial Rounded MT Bold" pitchFamily="34" charset="0"/>
                <a:ea typeface="HY헤드라인M" pitchFamily="18" charset="-127"/>
              </a:rPr>
              <a:t>Sung-Yong Son, et al, “A Comparative Study on the Electric Power Efficiency of IDCs with AC and DC Distribution Systems,” Journal of the Korean Institute of Illuminating and Electrical Installation Engineers, Vol. 22, pp. 38-44, Aug. 2008.</a:t>
            </a:r>
          </a:p>
        </p:txBody>
      </p:sp>
      <p:sp>
        <p:nvSpPr>
          <p:cNvPr id="9222" name="Rectangle 8"/>
          <p:cNvSpPr>
            <a:spLocks noChangeArrowheads="1"/>
          </p:cNvSpPr>
          <p:nvPr/>
        </p:nvSpPr>
        <p:spPr bwMode="gray">
          <a:xfrm>
            <a:off x="5925108" y="5049180"/>
            <a:ext cx="3872880" cy="216024"/>
          </a:xfrm>
          <a:prstGeom prst="rect">
            <a:avLst/>
          </a:prstGeom>
          <a:noFill/>
          <a:ln w="9525">
            <a:noFill/>
            <a:miter lim="800000"/>
            <a:headEnd/>
            <a:tailEnd/>
          </a:ln>
        </p:spPr>
        <p:txBody>
          <a:bodyPr/>
          <a:lstStyle/>
          <a:p>
            <a:pPr marL="342900" indent="-342900" algn="ctr" eaLnBrk="0" hangingPunct="0">
              <a:spcBef>
                <a:spcPct val="20000"/>
              </a:spcBef>
              <a:buClr>
                <a:schemeClr val="tx2"/>
              </a:buClr>
              <a:buFont typeface="Wingdings" pitchFamily="2" charset="2"/>
              <a:buNone/>
              <a:defRPr/>
            </a:pPr>
            <a:r>
              <a:rPr kumimoji="0" lang="en-US" altLang="ko-KR" sz="1000" b="0" dirty="0" err="1">
                <a:solidFill>
                  <a:schemeClr val="bg2"/>
                </a:solidFill>
                <a:latin typeface="Arial Rounded MT Bold" pitchFamily="34" charset="0"/>
                <a:ea typeface="HY헤드라인M" pitchFamily="18" charset="-127"/>
              </a:rPr>
              <a:t>Mok</a:t>
            </a:r>
            <a:r>
              <a:rPr kumimoji="0" lang="en-US" altLang="ko-KR" sz="1000" b="0" dirty="0">
                <a:solidFill>
                  <a:schemeClr val="bg2"/>
                </a:solidFill>
                <a:latin typeface="Arial Rounded MT Bold" pitchFamily="34" charset="0"/>
                <a:ea typeface="HY헤드라인M" pitchFamily="18" charset="-127"/>
              </a:rPr>
              <a:t>-Dong Internet Data Center, Seoul, Korea</a:t>
            </a:r>
          </a:p>
        </p:txBody>
      </p:sp>
      <p:pic>
        <p:nvPicPr>
          <p:cNvPr id="2" name="Picture 10"/>
          <p:cNvPicPr>
            <a:picLocks noChangeAspect="1" noChangeArrowheads="1"/>
          </p:cNvPicPr>
          <p:nvPr/>
        </p:nvPicPr>
        <p:blipFill>
          <a:blip r:embed="rId3" cstate="print"/>
          <a:srcRect/>
          <a:stretch>
            <a:fillRect/>
          </a:stretch>
        </p:blipFill>
        <p:spPr bwMode="auto">
          <a:xfrm>
            <a:off x="668524" y="1664804"/>
            <a:ext cx="4716524" cy="3060340"/>
          </a:xfrm>
          <a:prstGeom prst="rect">
            <a:avLst/>
          </a:prstGeom>
          <a:noFill/>
          <a:ln w="9525">
            <a:noFill/>
            <a:miter lim="800000"/>
            <a:headEnd/>
            <a:tailEnd/>
          </a:ln>
        </p:spPr>
      </p:pic>
      <p:sp>
        <p:nvSpPr>
          <p:cNvPr id="10" name="Text Box 11"/>
          <p:cNvSpPr txBox="1">
            <a:spLocks noChangeArrowheads="1"/>
          </p:cNvSpPr>
          <p:nvPr/>
        </p:nvSpPr>
        <p:spPr bwMode="auto">
          <a:xfrm>
            <a:off x="272480" y="4689140"/>
            <a:ext cx="4381560" cy="1384995"/>
          </a:xfrm>
          <a:prstGeom prst="rect">
            <a:avLst/>
          </a:prstGeom>
          <a:noFill/>
          <a:ln w="9525">
            <a:noFill/>
            <a:miter lim="800000"/>
            <a:headEnd/>
            <a:tailEnd/>
          </a:ln>
        </p:spPr>
        <p:txBody>
          <a:bodyPr wrap="square">
            <a:spAutoFit/>
          </a:bodyPr>
          <a:lstStyle/>
          <a:p>
            <a:pPr marL="177800" indent="-177800" eaLnBrk="0" hangingPunct="0">
              <a:lnSpc>
                <a:spcPct val="150000"/>
              </a:lnSpc>
              <a:buSzPct val="100000"/>
              <a:buFont typeface="Arial" charset="0"/>
              <a:buChar char="•"/>
            </a:pPr>
            <a:r>
              <a:rPr lang="en-US" altLang="ko-KR" sz="1400" dirty="0" smtClean="0">
                <a:solidFill>
                  <a:srgbClr val="FF0000"/>
                </a:solidFill>
                <a:latin typeface="HY헤드라인M" pitchFamily="18" charset="-127"/>
                <a:ea typeface="HY헤드라인M" pitchFamily="18" charset="-127"/>
              </a:rPr>
              <a:t>48V, 380V DC</a:t>
            </a:r>
            <a:r>
              <a:rPr lang="en-US" altLang="ko-KR" sz="1400" dirty="0" smtClean="0">
                <a:solidFill>
                  <a:srgbClr val="001D3A"/>
                </a:solidFill>
                <a:latin typeface="HY헤드라인M" pitchFamily="18" charset="-127"/>
                <a:ea typeface="HY헤드라인M" pitchFamily="18" charset="-127"/>
              </a:rPr>
              <a:t> </a:t>
            </a:r>
            <a:r>
              <a:rPr lang="en-US" altLang="ko-KR" sz="1400" dirty="0" smtClean="0">
                <a:solidFill>
                  <a:schemeClr val="bg2"/>
                </a:solidFill>
                <a:latin typeface="HY헤드라인M" pitchFamily="18" charset="-127"/>
                <a:ea typeface="HY헤드라인M" pitchFamily="18" charset="-127"/>
              </a:rPr>
              <a:t>Distribution System</a:t>
            </a:r>
            <a:endParaRPr lang="en-US" altLang="ko-KR" sz="1400" dirty="0">
              <a:solidFill>
                <a:schemeClr val="bg2"/>
              </a:solidFill>
              <a:latin typeface="HY헤드라인M" pitchFamily="18" charset="-127"/>
              <a:ea typeface="HY헤드라인M" pitchFamily="18" charset="-127"/>
            </a:endParaRPr>
          </a:p>
          <a:p>
            <a:pPr marL="177800" indent="-177800" eaLnBrk="0" hangingPunct="0">
              <a:lnSpc>
                <a:spcPct val="150000"/>
              </a:lnSpc>
              <a:buSzPct val="100000"/>
              <a:buFont typeface="Arial" charset="0"/>
              <a:buChar char="•"/>
            </a:pPr>
            <a:r>
              <a:rPr lang="en-US" altLang="ko-KR" sz="1400" dirty="0" smtClean="0">
                <a:solidFill>
                  <a:srgbClr val="FF0000"/>
                </a:solidFill>
                <a:latin typeface="HY헤드라인M" pitchFamily="18" charset="-127"/>
                <a:ea typeface="HY헤드라인M" pitchFamily="18" charset="-127"/>
              </a:rPr>
              <a:t>13.2%, 25%</a:t>
            </a:r>
            <a:r>
              <a:rPr lang="en-US" altLang="ko-KR" sz="1400" dirty="0" smtClean="0">
                <a:solidFill>
                  <a:srgbClr val="001D3A"/>
                </a:solidFill>
                <a:latin typeface="HY헤드라인M" pitchFamily="18" charset="-127"/>
                <a:ea typeface="HY헤드라인M" pitchFamily="18" charset="-127"/>
              </a:rPr>
              <a:t> </a:t>
            </a:r>
            <a:r>
              <a:rPr lang="en-US" altLang="ko-KR" sz="1400" dirty="0" smtClean="0">
                <a:solidFill>
                  <a:schemeClr val="bg2"/>
                </a:solidFill>
                <a:latin typeface="HY헤드라인M" pitchFamily="18" charset="-127"/>
                <a:ea typeface="HY헤드라인M" pitchFamily="18" charset="-127"/>
              </a:rPr>
              <a:t>Efficiency Increasing</a:t>
            </a:r>
            <a:endParaRPr lang="en-US" altLang="ko-KR" sz="1400" dirty="0">
              <a:solidFill>
                <a:schemeClr val="bg2"/>
              </a:solidFill>
              <a:latin typeface="HY헤드라인M" pitchFamily="18" charset="-127"/>
              <a:ea typeface="HY헤드라인M" pitchFamily="18" charset="-127"/>
            </a:endParaRPr>
          </a:p>
          <a:p>
            <a:pPr marL="177800" indent="-177800" eaLnBrk="0" hangingPunct="0">
              <a:lnSpc>
                <a:spcPct val="150000"/>
              </a:lnSpc>
              <a:buSzPct val="100000"/>
              <a:buFont typeface="Arial" charset="0"/>
              <a:buChar char="•"/>
            </a:pPr>
            <a:r>
              <a:rPr lang="en-US" altLang="ko-KR" sz="1400" dirty="0" smtClean="0">
                <a:solidFill>
                  <a:srgbClr val="FF0000"/>
                </a:solidFill>
                <a:latin typeface="HY헤드라인M" pitchFamily="18" charset="-127"/>
                <a:ea typeface="HY헤드라인M" pitchFamily="18" charset="-127"/>
              </a:rPr>
              <a:t>Elimination</a:t>
            </a:r>
            <a:r>
              <a:rPr lang="en-US" altLang="ko-KR" sz="1400" dirty="0" smtClean="0">
                <a:solidFill>
                  <a:srgbClr val="001D3A"/>
                </a:solidFill>
                <a:latin typeface="HY헤드라인M" pitchFamily="18" charset="-127"/>
                <a:ea typeface="HY헤드라인M" pitchFamily="18" charset="-127"/>
              </a:rPr>
              <a:t> </a:t>
            </a:r>
            <a:r>
              <a:rPr lang="en-US" altLang="ko-KR" sz="1400" dirty="0" smtClean="0">
                <a:solidFill>
                  <a:schemeClr val="bg2"/>
                </a:solidFill>
                <a:latin typeface="HY헤드라인M" pitchFamily="18" charset="-127"/>
                <a:ea typeface="HY헤드라인M" pitchFamily="18" charset="-127"/>
              </a:rPr>
              <a:t>of AC UPS &amp; STS (Cost saving)</a:t>
            </a:r>
            <a:endParaRPr lang="en-US" altLang="ko-KR" sz="1400" dirty="0">
              <a:solidFill>
                <a:schemeClr val="bg2"/>
              </a:solidFill>
              <a:latin typeface="HY헤드라인M" pitchFamily="18" charset="-127"/>
              <a:ea typeface="HY헤드라인M" pitchFamily="18" charset="-127"/>
            </a:endParaRPr>
          </a:p>
          <a:p>
            <a:pPr marL="177800" indent="-177800" eaLnBrk="0" hangingPunct="0">
              <a:lnSpc>
                <a:spcPct val="150000"/>
              </a:lnSpc>
              <a:buSzPct val="100000"/>
              <a:buFont typeface="Arial" charset="0"/>
              <a:buChar char="•"/>
            </a:pPr>
            <a:r>
              <a:rPr lang="en-US" altLang="ko-KR" sz="1400" dirty="0" smtClean="0">
                <a:solidFill>
                  <a:srgbClr val="FF0000"/>
                </a:solidFill>
                <a:latin typeface="HY헤드라인M" pitchFamily="18" charset="-127"/>
                <a:ea typeface="HY헤드라인M" pitchFamily="18" charset="-127"/>
              </a:rPr>
              <a:t>Reliability</a:t>
            </a:r>
            <a:r>
              <a:rPr lang="en-US" altLang="ko-KR" sz="1400" dirty="0" smtClean="0">
                <a:solidFill>
                  <a:srgbClr val="001D3A"/>
                </a:solidFill>
                <a:latin typeface="HY헤드라인M" pitchFamily="18" charset="-127"/>
                <a:ea typeface="HY헤드라인M" pitchFamily="18" charset="-127"/>
              </a:rPr>
              <a:t> </a:t>
            </a:r>
            <a:r>
              <a:rPr lang="en-US" altLang="ko-KR" sz="1400" dirty="0" smtClean="0">
                <a:solidFill>
                  <a:schemeClr val="bg2"/>
                </a:solidFill>
                <a:latin typeface="HY헤드라인M" pitchFamily="18" charset="-127"/>
                <a:ea typeface="HY헤드라인M" pitchFamily="18" charset="-127"/>
              </a:rPr>
              <a:t>Improvement</a:t>
            </a:r>
            <a:endParaRPr lang="en-US" altLang="ko-KR" sz="1400" dirty="0">
              <a:solidFill>
                <a:schemeClr val="bg2"/>
              </a:solidFill>
              <a:latin typeface="HY헤드라인M" pitchFamily="18" charset="-127"/>
              <a:ea typeface="HY헤드라인M" pitchFamily="18" charset="-127"/>
            </a:endParaRPr>
          </a:p>
        </p:txBody>
      </p:sp>
      <p:sp>
        <p:nvSpPr>
          <p:cNvPr id="11" name="TextBox 10"/>
          <p:cNvSpPr txBox="1"/>
          <p:nvPr/>
        </p:nvSpPr>
        <p:spPr>
          <a:xfrm>
            <a:off x="20452" y="179929"/>
            <a:ext cx="6332183" cy="584775"/>
          </a:xfrm>
          <a:prstGeom prst="rect">
            <a:avLst/>
          </a:prstGeom>
          <a:noFill/>
        </p:spPr>
        <p:txBody>
          <a:bodyPr wrap="none" rtlCol="0">
            <a:spAutoFit/>
          </a:bodyPr>
          <a:lstStyle/>
          <a:p>
            <a:pPr algn="ctr"/>
            <a:r>
              <a:rPr lang="en-US" altLang="ko-KR" sz="3200" dirty="0" smtClean="0">
                <a:latin typeface="HY헤드라인M" pitchFamily="18" charset="-127"/>
                <a:ea typeface="HY헤드라인M" pitchFamily="18" charset="-127"/>
              </a:rPr>
              <a:t>DC Building Research in KOREA</a:t>
            </a:r>
            <a:endParaRPr lang="ko-KR" altLang="en-US" sz="1800" dirty="0">
              <a:latin typeface="HY헤드라인M" pitchFamily="18" charset="-127"/>
              <a:ea typeface="HY헤드라인M" pitchFamily="18" charset="-127"/>
            </a:endParaRPr>
          </a:p>
        </p:txBody>
      </p:sp>
      <p:pic>
        <p:nvPicPr>
          <p:cNvPr id="26626" name="Picture 2"/>
          <p:cNvPicPr>
            <a:picLocks noChangeAspect="1" noChangeArrowheads="1"/>
          </p:cNvPicPr>
          <p:nvPr/>
        </p:nvPicPr>
        <p:blipFill>
          <a:blip r:embed="rId4" cstate="print"/>
          <a:srcRect/>
          <a:stretch>
            <a:fillRect/>
          </a:stretch>
        </p:blipFill>
        <p:spPr bwMode="auto">
          <a:xfrm>
            <a:off x="6357156" y="152636"/>
            <a:ext cx="1520778" cy="555934"/>
          </a:xfrm>
          <a:prstGeom prst="rect">
            <a:avLst/>
          </a:prstGeom>
          <a:noFill/>
          <a:ln w="9525">
            <a:noFill/>
            <a:miter lim="800000"/>
            <a:headEnd/>
            <a:tailEnd/>
          </a:ln>
          <a:effectLst/>
        </p:spPr>
      </p:pic>
      <p:pic>
        <p:nvPicPr>
          <p:cNvPr id="26627" name="Picture 3"/>
          <p:cNvPicPr>
            <a:picLocks noChangeAspect="1" noChangeArrowheads="1"/>
          </p:cNvPicPr>
          <p:nvPr/>
        </p:nvPicPr>
        <p:blipFill>
          <a:blip r:embed="rId5" cstate="print"/>
          <a:srcRect/>
          <a:stretch>
            <a:fillRect/>
          </a:stretch>
        </p:blipFill>
        <p:spPr bwMode="auto">
          <a:xfrm>
            <a:off x="5865380" y="1736812"/>
            <a:ext cx="3750863" cy="3204356"/>
          </a:xfrm>
          <a:prstGeom prst="rect">
            <a:avLst/>
          </a:prstGeom>
          <a:noFill/>
          <a:ln w="9525">
            <a:noFill/>
            <a:miter lim="800000"/>
            <a:headEnd/>
            <a:tailEnd/>
          </a:ln>
          <a:effectLst/>
        </p:spPr>
      </p:pic>
      <p:sp>
        <p:nvSpPr>
          <p:cNvPr id="15" name="TextBox 14"/>
          <p:cNvSpPr txBox="1">
            <a:spLocks noChangeArrowheads="1"/>
          </p:cNvSpPr>
          <p:nvPr/>
        </p:nvSpPr>
        <p:spPr bwMode="auto">
          <a:xfrm>
            <a:off x="200471" y="872716"/>
            <a:ext cx="7162387" cy="477054"/>
          </a:xfrm>
          <a:prstGeom prst="rect">
            <a:avLst/>
          </a:prstGeom>
          <a:solidFill>
            <a:schemeClr val="tx1"/>
          </a:solidFill>
          <a:ln w="9525">
            <a:noFill/>
            <a:miter lim="800000"/>
            <a:headEnd/>
            <a:tailEnd/>
          </a:ln>
        </p:spPr>
        <p:txBody>
          <a:bodyPr wrap="square">
            <a:spAutoFit/>
          </a:bodyPr>
          <a:lstStyle/>
          <a:p>
            <a:pPr>
              <a:lnSpc>
                <a:spcPct val="125000"/>
              </a:lnSpc>
              <a:buFont typeface="Arial" pitchFamily="34" charset="0"/>
              <a:buChar char="•"/>
            </a:pPr>
            <a:r>
              <a:rPr lang="en-US" altLang="ko-KR" b="1" dirty="0" smtClean="0">
                <a:solidFill>
                  <a:schemeClr val="bg2"/>
                </a:solidFill>
                <a:latin typeface="HY헤드라인M" pitchFamily="18" charset="-127"/>
                <a:ea typeface="HY헤드라인M" pitchFamily="18" charset="-127"/>
              </a:rPr>
              <a:t> DC-distributed Internet Data Center : KT corps.</a:t>
            </a:r>
          </a:p>
        </p:txBody>
      </p:sp>
      <p:sp>
        <p:nvSpPr>
          <p:cNvPr id="16" name="Text Box 11"/>
          <p:cNvSpPr txBox="1">
            <a:spLocks noChangeArrowheads="1"/>
          </p:cNvSpPr>
          <p:nvPr/>
        </p:nvSpPr>
        <p:spPr bwMode="auto">
          <a:xfrm>
            <a:off x="346137" y="1196752"/>
            <a:ext cx="4714875" cy="369332"/>
          </a:xfrm>
          <a:prstGeom prst="rect">
            <a:avLst/>
          </a:prstGeom>
          <a:noFill/>
          <a:ln w="9525">
            <a:noFill/>
            <a:miter lim="800000"/>
            <a:headEnd/>
            <a:tailEnd/>
          </a:ln>
        </p:spPr>
        <p:txBody>
          <a:bodyPr wrap="square">
            <a:spAutoFit/>
          </a:bodyPr>
          <a:lstStyle/>
          <a:p>
            <a:pPr marL="177800" indent="-177800" eaLnBrk="0" hangingPunct="0">
              <a:lnSpc>
                <a:spcPct val="150000"/>
              </a:lnSpc>
              <a:buSzPct val="100000"/>
            </a:pPr>
            <a:r>
              <a:rPr lang="en-US" altLang="ko-KR" sz="1200" dirty="0" smtClean="0">
                <a:solidFill>
                  <a:schemeClr val="bg2"/>
                </a:solidFill>
                <a:latin typeface="HY헤드라인M" pitchFamily="18" charset="-127"/>
                <a:ea typeface="HY헤드라인M" pitchFamily="18" charset="-127"/>
              </a:rPr>
              <a:t>[Operated IDC based on DC distribution from 2008]</a:t>
            </a:r>
            <a:endParaRPr lang="en-US" altLang="ko-KR" sz="1200" dirty="0">
              <a:solidFill>
                <a:schemeClr val="bg2"/>
              </a:solidFill>
              <a:latin typeface="HY헤드라인M" pitchFamily="18" charset="-127"/>
              <a:ea typeface="HY헤드라인M" pitchFamily="18" charset="-127"/>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452" y="179929"/>
            <a:ext cx="6332183" cy="584775"/>
          </a:xfrm>
          <a:prstGeom prst="rect">
            <a:avLst/>
          </a:prstGeom>
          <a:noFill/>
        </p:spPr>
        <p:txBody>
          <a:bodyPr wrap="none" rtlCol="0">
            <a:spAutoFit/>
          </a:bodyPr>
          <a:lstStyle/>
          <a:p>
            <a:pPr algn="ctr"/>
            <a:r>
              <a:rPr lang="en-US" altLang="ko-KR" sz="3200" dirty="0" smtClean="0">
                <a:latin typeface="HY헤드라인M" pitchFamily="18" charset="-127"/>
                <a:ea typeface="HY헤드라인M" pitchFamily="18" charset="-127"/>
              </a:rPr>
              <a:t>DC Building Research in KOREA</a:t>
            </a:r>
            <a:endParaRPr lang="ko-KR" altLang="en-US" sz="1800" dirty="0">
              <a:latin typeface="HY헤드라인M" pitchFamily="18" charset="-127"/>
              <a:ea typeface="HY헤드라인M" pitchFamily="18" charset="-127"/>
            </a:endParaRPr>
          </a:p>
        </p:txBody>
      </p:sp>
      <p:sp>
        <p:nvSpPr>
          <p:cNvPr id="15" name="TextBox 14"/>
          <p:cNvSpPr txBox="1">
            <a:spLocks noChangeArrowheads="1"/>
          </p:cNvSpPr>
          <p:nvPr/>
        </p:nvSpPr>
        <p:spPr bwMode="auto">
          <a:xfrm>
            <a:off x="200471" y="872716"/>
            <a:ext cx="7162387" cy="477054"/>
          </a:xfrm>
          <a:prstGeom prst="rect">
            <a:avLst/>
          </a:prstGeom>
          <a:solidFill>
            <a:schemeClr val="tx1"/>
          </a:solidFill>
          <a:ln w="9525">
            <a:noFill/>
            <a:miter lim="800000"/>
            <a:headEnd/>
            <a:tailEnd/>
          </a:ln>
        </p:spPr>
        <p:txBody>
          <a:bodyPr wrap="square">
            <a:spAutoFit/>
          </a:bodyPr>
          <a:lstStyle/>
          <a:p>
            <a:pPr>
              <a:lnSpc>
                <a:spcPct val="125000"/>
              </a:lnSpc>
              <a:buFont typeface="Arial" pitchFamily="34" charset="0"/>
              <a:buChar char="•"/>
            </a:pPr>
            <a:r>
              <a:rPr lang="en-US" altLang="ko-KR" b="1" dirty="0" smtClean="0">
                <a:solidFill>
                  <a:schemeClr val="bg2"/>
                </a:solidFill>
                <a:latin typeface="HY헤드라인M" pitchFamily="18" charset="-127"/>
                <a:ea typeface="HY헤드라인M" pitchFamily="18" charset="-127"/>
              </a:rPr>
              <a:t> Green Tomorrow : Samsung C&amp;T Corp.</a:t>
            </a:r>
          </a:p>
        </p:txBody>
      </p:sp>
      <p:sp>
        <p:nvSpPr>
          <p:cNvPr id="16" name="Text Box 11"/>
          <p:cNvSpPr txBox="1">
            <a:spLocks noChangeArrowheads="1"/>
          </p:cNvSpPr>
          <p:nvPr/>
        </p:nvSpPr>
        <p:spPr bwMode="auto">
          <a:xfrm>
            <a:off x="344488" y="1196752"/>
            <a:ext cx="4714875" cy="369332"/>
          </a:xfrm>
          <a:prstGeom prst="rect">
            <a:avLst/>
          </a:prstGeom>
          <a:noFill/>
          <a:ln w="9525">
            <a:noFill/>
            <a:miter lim="800000"/>
            <a:headEnd/>
            <a:tailEnd/>
          </a:ln>
        </p:spPr>
        <p:txBody>
          <a:bodyPr wrap="square">
            <a:spAutoFit/>
          </a:bodyPr>
          <a:lstStyle/>
          <a:p>
            <a:pPr marL="177800" indent="-177800" eaLnBrk="0" hangingPunct="0">
              <a:lnSpc>
                <a:spcPct val="150000"/>
              </a:lnSpc>
              <a:buSzPct val="100000"/>
            </a:pPr>
            <a:r>
              <a:rPr lang="en-US" altLang="ko-KR" sz="1200" dirty="0" smtClean="0">
                <a:solidFill>
                  <a:schemeClr val="bg2"/>
                </a:solidFill>
                <a:latin typeface="HY헤드라인M" pitchFamily="18" charset="-127"/>
                <a:ea typeface="HY헤드라인M" pitchFamily="18" charset="-127"/>
                <a:cs typeface="Arial Unicode MS" pitchFamily="50" charset="-127"/>
              </a:rPr>
              <a:t>[Open to the public from 2009]</a:t>
            </a:r>
            <a:endParaRPr lang="en-US" altLang="ko-KR" sz="1200" dirty="0">
              <a:solidFill>
                <a:schemeClr val="bg2"/>
              </a:solidFill>
              <a:latin typeface="HY헤드라인M" pitchFamily="18" charset="-127"/>
              <a:ea typeface="HY헤드라인M" pitchFamily="18" charset="-127"/>
              <a:cs typeface="Arial Unicode MS" pitchFamily="50" charset="-127"/>
            </a:endParaRPr>
          </a:p>
        </p:txBody>
      </p:sp>
      <p:pic>
        <p:nvPicPr>
          <p:cNvPr id="27650" name="Picture 2"/>
          <p:cNvPicPr>
            <a:picLocks noChangeAspect="1" noChangeArrowheads="1"/>
          </p:cNvPicPr>
          <p:nvPr/>
        </p:nvPicPr>
        <p:blipFill>
          <a:blip r:embed="rId3" cstate="print"/>
          <a:srcRect/>
          <a:stretch>
            <a:fillRect/>
          </a:stretch>
        </p:blipFill>
        <p:spPr bwMode="auto">
          <a:xfrm>
            <a:off x="6303795" y="224644"/>
            <a:ext cx="2501633" cy="474669"/>
          </a:xfrm>
          <a:prstGeom prst="rect">
            <a:avLst/>
          </a:prstGeom>
          <a:noFill/>
          <a:ln w="9525">
            <a:noFill/>
            <a:miter lim="800000"/>
            <a:headEnd/>
            <a:tailEnd/>
          </a:ln>
          <a:effectLst/>
        </p:spPr>
      </p:pic>
      <p:pic>
        <p:nvPicPr>
          <p:cNvPr id="12" name="Picture 2"/>
          <p:cNvPicPr>
            <a:picLocks noChangeAspect="1" noChangeArrowheads="1"/>
          </p:cNvPicPr>
          <p:nvPr/>
        </p:nvPicPr>
        <p:blipFill>
          <a:blip r:embed="rId4" cstate="print"/>
          <a:srcRect/>
          <a:stretch>
            <a:fillRect/>
          </a:stretch>
        </p:blipFill>
        <p:spPr bwMode="auto">
          <a:xfrm>
            <a:off x="5759071" y="980728"/>
            <a:ext cx="3982461" cy="2409126"/>
          </a:xfrm>
          <a:prstGeom prst="rect">
            <a:avLst/>
          </a:prstGeom>
          <a:noFill/>
          <a:ln w="9525" algn="ctr">
            <a:noFill/>
            <a:miter lim="800000"/>
            <a:headEnd/>
            <a:tailEnd/>
          </a:ln>
        </p:spPr>
      </p:pic>
      <p:pic>
        <p:nvPicPr>
          <p:cNvPr id="13" name="Picture 3"/>
          <p:cNvPicPr>
            <a:picLocks noChangeAspect="1" noChangeArrowheads="1"/>
          </p:cNvPicPr>
          <p:nvPr/>
        </p:nvPicPr>
        <p:blipFill>
          <a:blip r:embed="rId5" cstate="print"/>
          <a:srcRect/>
          <a:stretch>
            <a:fillRect/>
          </a:stretch>
        </p:blipFill>
        <p:spPr bwMode="auto">
          <a:xfrm>
            <a:off x="7333973" y="3465004"/>
            <a:ext cx="2407559" cy="1387494"/>
          </a:xfrm>
          <a:prstGeom prst="rect">
            <a:avLst/>
          </a:prstGeom>
          <a:noFill/>
          <a:ln w="9525" algn="ctr">
            <a:noFill/>
            <a:miter lim="800000"/>
            <a:headEnd/>
            <a:tailEnd/>
          </a:ln>
        </p:spPr>
      </p:pic>
      <p:grpSp>
        <p:nvGrpSpPr>
          <p:cNvPr id="30" name="그룹 29"/>
          <p:cNvGrpSpPr/>
          <p:nvPr/>
        </p:nvGrpSpPr>
        <p:grpSpPr>
          <a:xfrm>
            <a:off x="4304928" y="3537012"/>
            <a:ext cx="3348372" cy="2664296"/>
            <a:chOff x="4989004" y="4122747"/>
            <a:chExt cx="2852897" cy="2342352"/>
          </a:xfrm>
        </p:grpSpPr>
        <p:pic>
          <p:nvPicPr>
            <p:cNvPr id="27651" name="Picture 3"/>
            <p:cNvPicPr>
              <a:picLocks noChangeAspect="1" noChangeArrowheads="1"/>
            </p:cNvPicPr>
            <p:nvPr/>
          </p:nvPicPr>
          <p:blipFill>
            <a:blip r:embed="rId6" cstate="print"/>
            <a:srcRect l="22061"/>
            <a:stretch>
              <a:fillRect/>
            </a:stretch>
          </p:blipFill>
          <p:spPr bwMode="auto">
            <a:xfrm>
              <a:off x="5601072" y="4122747"/>
              <a:ext cx="1907975" cy="2265345"/>
            </a:xfrm>
            <a:prstGeom prst="rect">
              <a:avLst/>
            </a:prstGeom>
            <a:noFill/>
            <a:ln w="9525">
              <a:noFill/>
              <a:miter lim="800000"/>
              <a:headEnd/>
              <a:tailEnd/>
            </a:ln>
            <a:effectLst/>
          </p:spPr>
        </p:pic>
        <p:sp>
          <p:nvSpPr>
            <p:cNvPr id="17" name="직사각형 16"/>
            <p:cNvSpPr/>
            <p:nvPr/>
          </p:nvSpPr>
          <p:spPr>
            <a:xfrm>
              <a:off x="4989004" y="4509120"/>
              <a:ext cx="803286" cy="3651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 Box 9"/>
            <p:cNvSpPr txBox="1">
              <a:spLocks noChangeArrowheads="1"/>
            </p:cNvSpPr>
            <p:nvPr/>
          </p:nvSpPr>
          <p:spPr bwMode="auto">
            <a:xfrm>
              <a:off x="6089807" y="4483595"/>
              <a:ext cx="579304" cy="202236"/>
            </a:xfrm>
            <a:prstGeom prst="rect">
              <a:avLst/>
            </a:prstGeom>
            <a:solidFill>
              <a:schemeClr val="tx1"/>
            </a:solidFill>
            <a:ln w="9525" algn="ctr">
              <a:noFill/>
              <a:miter lim="800000"/>
              <a:headEnd/>
              <a:tailEnd/>
            </a:ln>
            <a:effectLst/>
          </p:spPr>
          <p:txBody>
            <a:bodyPr wrap="none" lIns="90000" tIns="46800" rIns="90000" bIns="46800">
              <a:spAutoFit/>
            </a:bodyPr>
            <a:lstStyle/>
            <a:p>
              <a:pPr algn="ctr" defTabSz="762000">
                <a:defRPr/>
              </a:pPr>
              <a:r>
                <a:rPr lang="en-US" altLang="ko-KR" sz="700" dirty="0" smtClean="0">
                  <a:solidFill>
                    <a:schemeClr val="bg2"/>
                  </a:solidFill>
                  <a:latin typeface="Arial Unicode MS" pitchFamily="50" charset="-127"/>
                  <a:ea typeface="Arial Unicode MS" pitchFamily="50" charset="-127"/>
                  <a:cs typeface="Arial Unicode MS" pitchFamily="50" charset="-127"/>
                </a:rPr>
                <a:t>PV Power</a:t>
              </a:r>
              <a:endParaRPr lang="en-US" altLang="ko-KR" sz="700" dirty="0">
                <a:solidFill>
                  <a:schemeClr val="bg2"/>
                </a:solidFill>
                <a:effectLst>
                  <a:outerShdw blurRad="38100" dist="38100" dir="2700000" algn="tl">
                    <a:srgbClr val="C0C0C0"/>
                  </a:outerShdw>
                </a:effectLst>
                <a:latin typeface="Arial Unicode MS" pitchFamily="50" charset="-127"/>
                <a:ea typeface="Arial Unicode MS" pitchFamily="50" charset="-127"/>
                <a:cs typeface="Arial Unicode MS" pitchFamily="50" charset="-127"/>
              </a:endParaRPr>
            </a:p>
          </p:txBody>
        </p:sp>
        <p:sp>
          <p:nvSpPr>
            <p:cNvPr id="19" name="Text Box 9"/>
            <p:cNvSpPr txBox="1">
              <a:spLocks noChangeArrowheads="1"/>
            </p:cNvSpPr>
            <p:nvPr/>
          </p:nvSpPr>
          <p:spPr bwMode="auto">
            <a:xfrm>
              <a:off x="6851676" y="4503608"/>
              <a:ext cx="435032" cy="309958"/>
            </a:xfrm>
            <a:prstGeom prst="rect">
              <a:avLst/>
            </a:prstGeom>
            <a:solidFill>
              <a:schemeClr val="tx1"/>
            </a:solidFill>
            <a:ln w="9525" algn="ctr">
              <a:noFill/>
              <a:miter lim="800000"/>
              <a:headEnd/>
              <a:tailEnd/>
            </a:ln>
            <a:effectLst/>
          </p:spPr>
          <p:txBody>
            <a:bodyPr wrap="none" lIns="90000" tIns="46800" rIns="90000" bIns="46800">
              <a:spAutoFit/>
            </a:bodyPr>
            <a:lstStyle/>
            <a:p>
              <a:pPr algn="ctr" defTabSz="762000">
                <a:defRPr/>
              </a:pPr>
              <a:r>
                <a:rPr lang="en-US" altLang="ko-KR" sz="700" dirty="0" smtClean="0">
                  <a:solidFill>
                    <a:schemeClr val="bg2"/>
                  </a:solidFill>
                  <a:latin typeface="Arial Unicode MS" pitchFamily="50" charset="-127"/>
                  <a:ea typeface="Arial Unicode MS" pitchFamily="50" charset="-127"/>
                  <a:cs typeface="Arial Unicode MS" pitchFamily="50" charset="-127"/>
                </a:rPr>
                <a:t>Wind</a:t>
              </a:r>
            </a:p>
            <a:p>
              <a:pPr algn="ctr" defTabSz="762000">
                <a:defRPr/>
              </a:pPr>
              <a:r>
                <a:rPr lang="en-US" altLang="ko-KR" sz="700" dirty="0" smtClean="0">
                  <a:solidFill>
                    <a:schemeClr val="bg2"/>
                  </a:solidFill>
                  <a:latin typeface="Arial Unicode MS" pitchFamily="50" charset="-127"/>
                  <a:ea typeface="Arial Unicode MS" pitchFamily="50" charset="-127"/>
                  <a:cs typeface="Arial Unicode MS" pitchFamily="50" charset="-127"/>
                </a:rPr>
                <a:t>Power</a:t>
              </a:r>
              <a:endParaRPr lang="en-US" altLang="ko-KR" sz="700" dirty="0">
                <a:solidFill>
                  <a:schemeClr val="bg2"/>
                </a:solidFill>
                <a:effectLst>
                  <a:outerShdw blurRad="38100" dist="38100" dir="2700000" algn="tl">
                    <a:srgbClr val="C0C0C0"/>
                  </a:outerShdw>
                </a:effectLst>
                <a:latin typeface="Arial Unicode MS" pitchFamily="50" charset="-127"/>
                <a:ea typeface="Arial Unicode MS" pitchFamily="50" charset="-127"/>
                <a:cs typeface="Arial Unicode MS" pitchFamily="50" charset="-127"/>
              </a:endParaRPr>
            </a:p>
          </p:txBody>
        </p:sp>
        <p:sp>
          <p:nvSpPr>
            <p:cNvPr id="20" name="Text Box 9"/>
            <p:cNvSpPr txBox="1">
              <a:spLocks noChangeArrowheads="1"/>
            </p:cNvSpPr>
            <p:nvPr/>
          </p:nvSpPr>
          <p:spPr bwMode="auto">
            <a:xfrm>
              <a:off x="5062539" y="5218137"/>
              <a:ext cx="771663" cy="202236"/>
            </a:xfrm>
            <a:prstGeom prst="rect">
              <a:avLst/>
            </a:prstGeom>
            <a:solidFill>
              <a:schemeClr val="tx1"/>
            </a:solidFill>
            <a:ln w="9525" algn="ctr">
              <a:noFill/>
              <a:miter lim="800000"/>
              <a:headEnd/>
              <a:tailEnd/>
            </a:ln>
            <a:effectLst/>
          </p:spPr>
          <p:txBody>
            <a:bodyPr wrap="none" lIns="90000" tIns="46800" rIns="90000" bIns="46800">
              <a:spAutoFit/>
            </a:bodyPr>
            <a:lstStyle/>
            <a:p>
              <a:pPr algn="ctr" defTabSz="762000">
                <a:defRPr/>
              </a:pPr>
              <a:r>
                <a:rPr lang="en-US" altLang="ko-KR" sz="700" dirty="0" smtClean="0">
                  <a:solidFill>
                    <a:schemeClr val="bg2"/>
                  </a:solidFill>
                  <a:latin typeface="Arial Unicode MS" pitchFamily="50" charset="-127"/>
                  <a:ea typeface="Arial Unicode MS" pitchFamily="50" charset="-127"/>
                  <a:cs typeface="Arial Unicode MS" pitchFamily="50" charset="-127"/>
                </a:rPr>
                <a:t>DC Appliances</a:t>
              </a:r>
              <a:endParaRPr lang="en-US" altLang="ko-KR" sz="700" dirty="0">
                <a:solidFill>
                  <a:schemeClr val="bg2"/>
                </a:solidFill>
                <a:effectLst>
                  <a:outerShdw blurRad="38100" dist="38100" dir="2700000" algn="tl">
                    <a:srgbClr val="C0C0C0"/>
                  </a:outerShdw>
                </a:effectLst>
                <a:latin typeface="Arial Unicode MS" pitchFamily="50" charset="-127"/>
                <a:ea typeface="Arial Unicode MS" pitchFamily="50" charset="-127"/>
                <a:cs typeface="Arial Unicode MS" pitchFamily="50" charset="-127"/>
              </a:endParaRPr>
            </a:p>
          </p:txBody>
        </p:sp>
        <p:sp>
          <p:nvSpPr>
            <p:cNvPr id="21" name="Text Box 9"/>
            <p:cNvSpPr txBox="1">
              <a:spLocks noChangeArrowheads="1"/>
            </p:cNvSpPr>
            <p:nvPr/>
          </p:nvSpPr>
          <p:spPr bwMode="auto">
            <a:xfrm>
              <a:off x="5099052" y="5601926"/>
              <a:ext cx="475107" cy="309958"/>
            </a:xfrm>
            <a:prstGeom prst="rect">
              <a:avLst/>
            </a:prstGeom>
            <a:solidFill>
              <a:schemeClr val="tx1"/>
            </a:solidFill>
            <a:ln w="9525" algn="ctr">
              <a:noFill/>
              <a:miter lim="800000"/>
              <a:headEnd/>
              <a:tailEnd/>
            </a:ln>
            <a:effectLst/>
          </p:spPr>
          <p:txBody>
            <a:bodyPr wrap="none" lIns="90000" tIns="46800" rIns="90000" bIns="46800">
              <a:spAutoFit/>
            </a:bodyPr>
            <a:lstStyle/>
            <a:p>
              <a:pPr algn="ctr" defTabSz="762000">
                <a:defRPr/>
              </a:pPr>
              <a:r>
                <a:rPr lang="en-US" altLang="ko-KR" sz="700" dirty="0" smtClean="0">
                  <a:solidFill>
                    <a:schemeClr val="bg2"/>
                  </a:solidFill>
                  <a:effectLst>
                    <a:outerShdw blurRad="38100" dist="38100" dir="2700000" algn="tl">
                      <a:srgbClr val="C0C0C0"/>
                    </a:outerShdw>
                  </a:effectLst>
                  <a:latin typeface="Arial Unicode MS" pitchFamily="50" charset="-127"/>
                  <a:ea typeface="Arial Unicode MS" pitchFamily="50" charset="-127"/>
                  <a:cs typeface="Arial Unicode MS" pitchFamily="50" charset="-127"/>
                </a:rPr>
                <a:t>Electric</a:t>
              </a:r>
            </a:p>
            <a:p>
              <a:pPr algn="ctr" defTabSz="762000">
                <a:defRPr/>
              </a:pPr>
              <a:r>
                <a:rPr lang="en-US" altLang="ko-KR" sz="700" dirty="0" smtClean="0">
                  <a:solidFill>
                    <a:schemeClr val="bg2"/>
                  </a:solidFill>
                  <a:effectLst>
                    <a:outerShdw blurRad="38100" dist="38100" dir="2700000" algn="tl">
                      <a:srgbClr val="C0C0C0"/>
                    </a:outerShdw>
                  </a:effectLst>
                  <a:latin typeface="Arial Unicode MS" pitchFamily="50" charset="-127"/>
                  <a:ea typeface="Arial Unicode MS" pitchFamily="50" charset="-127"/>
                  <a:cs typeface="Arial Unicode MS" pitchFamily="50" charset="-127"/>
                </a:rPr>
                <a:t>Vehicle</a:t>
              </a:r>
              <a:endParaRPr lang="en-US" altLang="ko-KR" sz="700" dirty="0">
                <a:solidFill>
                  <a:schemeClr val="bg2"/>
                </a:solidFill>
                <a:effectLst>
                  <a:outerShdw blurRad="38100" dist="38100" dir="2700000" algn="tl">
                    <a:srgbClr val="C0C0C0"/>
                  </a:outerShdw>
                </a:effectLst>
                <a:latin typeface="Arial Unicode MS" pitchFamily="50" charset="-127"/>
                <a:ea typeface="Arial Unicode MS" pitchFamily="50" charset="-127"/>
                <a:cs typeface="Arial Unicode MS" pitchFamily="50" charset="-127"/>
              </a:endParaRPr>
            </a:p>
          </p:txBody>
        </p:sp>
        <p:sp>
          <p:nvSpPr>
            <p:cNvPr id="22" name="Text Box 9"/>
            <p:cNvSpPr txBox="1">
              <a:spLocks noChangeArrowheads="1"/>
            </p:cNvSpPr>
            <p:nvPr/>
          </p:nvSpPr>
          <p:spPr bwMode="auto">
            <a:xfrm>
              <a:off x="6048390" y="5802345"/>
              <a:ext cx="710749" cy="202236"/>
            </a:xfrm>
            <a:prstGeom prst="rect">
              <a:avLst/>
            </a:prstGeom>
            <a:solidFill>
              <a:schemeClr val="tx1"/>
            </a:solidFill>
            <a:ln w="9525" algn="ctr">
              <a:noFill/>
              <a:miter lim="800000"/>
              <a:headEnd/>
              <a:tailEnd/>
            </a:ln>
            <a:effectLst/>
          </p:spPr>
          <p:txBody>
            <a:bodyPr wrap="none" lIns="90000" tIns="46800" rIns="90000" bIns="46800">
              <a:spAutoFit/>
            </a:bodyPr>
            <a:lstStyle/>
            <a:p>
              <a:pPr algn="ctr" defTabSz="762000">
                <a:defRPr/>
              </a:pPr>
              <a:r>
                <a:rPr lang="en-US" altLang="ko-KR" sz="700" dirty="0" smtClean="0">
                  <a:solidFill>
                    <a:schemeClr val="bg2"/>
                  </a:solidFill>
                  <a:effectLst>
                    <a:outerShdw blurRad="38100" dist="38100" dir="2700000" algn="tl">
                      <a:srgbClr val="C0C0C0"/>
                    </a:outerShdw>
                  </a:effectLst>
                  <a:latin typeface="Arial Unicode MS" pitchFamily="50" charset="-127"/>
                  <a:ea typeface="Arial Unicode MS" pitchFamily="50" charset="-127"/>
                  <a:cs typeface="Arial Unicode MS" pitchFamily="50" charset="-127"/>
                </a:rPr>
                <a:t>Li-ion Battery</a:t>
              </a:r>
              <a:endParaRPr lang="en-US" altLang="ko-KR" sz="700" dirty="0">
                <a:solidFill>
                  <a:schemeClr val="bg2"/>
                </a:solidFill>
                <a:effectLst>
                  <a:outerShdw blurRad="38100" dist="38100" dir="2700000" algn="tl">
                    <a:srgbClr val="C0C0C0"/>
                  </a:outerShdw>
                </a:effectLst>
                <a:latin typeface="Arial Unicode MS" pitchFamily="50" charset="-127"/>
                <a:ea typeface="Arial Unicode MS" pitchFamily="50" charset="-127"/>
                <a:cs typeface="Arial Unicode MS" pitchFamily="50" charset="-127"/>
              </a:endParaRPr>
            </a:p>
          </p:txBody>
        </p:sp>
        <p:sp>
          <p:nvSpPr>
            <p:cNvPr id="23" name="Text Box 9"/>
            <p:cNvSpPr txBox="1">
              <a:spLocks noChangeArrowheads="1"/>
            </p:cNvSpPr>
            <p:nvPr/>
          </p:nvSpPr>
          <p:spPr bwMode="auto">
            <a:xfrm>
              <a:off x="6501172" y="5351000"/>
              <a:ext cx="1340729" cy="202236"/>
            </a:xfrm>
            <a:prstGeom prst="rect">
              <a:avLst/>
            </a:prstGeom>
            <a:solidFill>
              <a:schemeClr val="tx1"/>
            </a:solidFill>
            <a:ln w="9525" algn="ctr">
              <a:noFill/>
              <a:miter lim="800000"/>
              <a:headEnd/>
              <a:tailEnd/>
            </a:ln>
            <a:effectLst/>
          </p:spPr>
          <p:txBody>
            <a:bodyPr wrap="none" lIns="90000" tIns="46800" rIns="90000" bIns="46800">
              <a:spAutoFit/>
            </a:bodyPr>
            <a:lstStyle/>
            <a:p>
              <a:pPr algn="ctr" defTabSz="762000">
                <a:defRPr/>
              </a:pPr>
              <a:r>
                <a:rPr lang="en-US" altLang="ko-KR" sz="700" dirty="0" smtClean="0">
                  <a:solidFill>
                    <a:schemeClr val="bg2"/>
                  </a:solidFill>
                  <a:effectLst>
                    <a:outerShdw blurRad="38100" dist="38100" dir="2700000" algn="tl">
                      <a:srgbClr val="C0C0C0"/>
                    </a:outerShdw>
                  </a:effectLst>
                  <a:latin typeface="Arial Unicode MS" pitchFamily="50" charset="-127"/>
                  <a:ea typeface="Arial Unicode MS" pitchFamily="50" charset="-127"/>
                  <a:cs typeface="Arial Unicode MS" pitchFamily="50" charset="-127"/>
                </a:rPr>
                <a:t>Energy Management System</a:t>
              </a:r>
              <a:endParaRPr lang="en-US" altLang="ko-KR" sz="700" dirty="0">
                <a:solidFill>
                  <a:schemeClr val="bg2"/>
                </a:solidFill>
                <a:effectLst>
                  <a:outerShdw blurRad="38100" dist="38100" dir="2700000" algn="tl">
                    <a:srgbClr val="C0C0C0"/>
                  </a:outerShdw>
                </a:effectLst>
                <a:latin typeface="Arial Unicode MS" pitchFamily="50" charset="-127"/>
                <a:ea typeface="Arial Unicode MS" pitchFamily="50" charset="-127"/>
                <a:cs typeface="Arial Unicode MS" pitchFamily="50" charset="-127"/>
              </a:endParaRPr>
            </a:p>
          </p:txBody>
        </p:sp>
        <p:sp>
          <p:nvSpPr>
            <p:cNvPr id="24" name="Text Box 9"/>
            <p:cNvSpPr txBox="1">
              <a:spLocks noChangeArrowheads="1"/>
            </p:cNvSpPr>
            <p:nvPr/>
          </p:nvSpPr>
          <p:spPr bwMode="auto">
            <a:xfrm>
              <a:off x="6861212" y="5495016"/>
              <a:ext cx="678689" cy="202236"/>
            </a:xfrm>
            <a:prstGeom prst="rect">
              <a:avLst/>
            </a:prstGeom>
            <a:solidFill>
              <a:schemeClr val="tx1"/>
            </a:solidFill>
            <a:ln w="9525" algn="ctr">
              <a:noFill/>
              <a:miter lim="800000"/>
              <a:headEnd/>
              <a:tailEnd/>
            </a:ln>
            <a:effectLst/>
          </p:spPr>
          <p:txBody>
            <a:bodyPr wrap="none" lIns="90000" tIns="46800" rIns="90000" bIns="46800">
              <a:spAutoFit/>
            </a:bodyPr>
            <a:lstStyle/>
            <a:p>
              <a:pPr algn="ctr" defTabSz="762000">
                <a:defRPr/>
              </a:pPr>
              <a:r>
                <a:rPr lang="en-US" altLang="ko-KR" sz="700" dirty="0" smtClean="0">
                  <a:solidFill>
                    <a:schemeClr val="bg2"/>
                  </a:solidFill>
                  <a:effectLst>
                    <a:outerShdw blurRad="38100" dist="38100" dir="2700000" algn="tl">
                      <a:srgbClr val="C0C0C0"/>
                    </a:outerShdw>
                  </a:effectLst>
                  <a:latin typeface="Arial Unicode MS" pitchFamily="50" charset="-127"/>
                  <a:ea typeface="Arial Unicode MS" pitchFamily="50" charset="-127"/>
                  <a:cs typeface="Arial Unicode MS" pitchFamily="50" charset="-127"/>
                </a:rPr>
                <a:t>Smart Meter</a:t>
              </a:r>
              <a:endParaRPr lang="en-US" altLang="ko-KR" sz="700" dirty="0">
                <a:solidFill>
                  <a:schemeClr val="bg2"/>
                </a:solidFill>
                <a:effectLst>
                  <a:outerShdw blurRad="38100" dist="38100" dir="2700000" algn="tl">
                    <a:srgbClr val="C0C0C0"/>
                  </a:outerShdw>
                </a:effectLst>
                <a:latin typeface="Arial Unicode MS" pitchFamily="50" charset="-127"/>
                <a:ea typeface="Arial Unicode MS" pitchFamily="50" charset="-127"/>
                <a:cs typeface="Arial Unicode MS" pitchFamily="50" charset="-127"/>
              </a:endParaRPr>
            </a:p>
          </p:txBody>
        </p:sp>
        <p:sp>
          <p:nvSpPr>
            <p:cNvPr id="25" name="Text Box 9"/>
            <p:cNvSpPr txBox="1">
              <a:spLocks noChangeArrowheads="1"/>
            </p:cNvSpPr>
            <p:nvPr/>
          </p:nvSpPr>
          <p:spPr bwMode="auto">
            <a:xfrm>
              <a:off x="5673080" y="6201308"/>
              <a:ext cx="1174017" cy="263791"/>
            </a:xfrm>
            <a:prstGeom prst="rect">
              <a:avLst/>
            </a:prstGeom>
            <a:solidFill>
              <a:schemeClr val="tx1"/>
            </a:solidFill>
            <a:ln w="9525" algn="ctr">
              <a:noFill/>
              <a:miter lim="800000"/>
              <a:headEnd/>
              <a:tailEnd/>
            </a:ln>
            <a:effectLst/>
          </p:spPr>
          <p:txBody>
            <a:bodyPr wrap="none" lIns="90000" tIns="46800" rIns="90000" bIns="46800">
              <a:spAutoFit/>
            </a:bodyPr>
            <a:lstStyle/>
            <a:p>
              <a:pPr algn="ctr" defTabSz="762000">
                <a:defRPr/>
              </a:pPr>
              <a:r>
                <a:rPr lang="en-US" altLang="ko-KR" sz="1100" dirty="0" smtClean="0">
                  <a:solidFill>
                    <a:srgbClr val="006600"/>
                  </a:solidFill>
                  <a:latin typeface="HY헤드라인M" pitchFamily="18" charset="-127"/>
                  <a:ea typeface="HY헤드라인M" pitchFamily="18" charset="-127"/>
                  <a:cs typeface="Arial Unicode MS" pitchFamily="50" charset="-127"/>
                </a:rPr>
                <a:t>DC Distribution</a:t>
              </a:r>
              <a:endParaRPr lang="en-US" altLang="ko-KR" sz="1100" dirty="0">
                <a:solidFill>
                  <a:srgbClr val="006600"/>
                </a:solidFill>
                <a:latin typeface="HY헤드라인M" pitchFamily="18" charset="-127"/>
                <a:ea typeface="HY헤드라인M" pitchFamily="18" charset="-127"/>
                <a:cs typeface="Arial Unicode MS" pitchFamily="50" charset="-127"/>
              </a:endParaRPr>
            </a:p>
          </p:txBody>
        </p:sp>
      </p:grpSp>
      <p:pic>
        <p:nvPicPr>
          <p:cNvPr id="26" name="Picture 12"/>
          <p:cNvPicPr>
            <a:picLocks noChangeAspect="1" noChangeArrowheads="1"/>
          </p:cNvPicPr>
          <p:nvPr/>
        </p:nvPicPr>
        <p:blipFill>
          <a:blip r:embed="rId7" cstate="print"/>
          <a:srcRect/>
          <a:stretch>
            <a:fillRect/>
          </a:stretch>
        </p:blipFill>
        <p:spPr bwMode="auto">
          <a:xfrm>
            <a:off x="279336" y="1676376"/>
            <a:ext cx="5165202" cy="1679598"/>
          </a:xfrm>
          <a:prstGeom prst="rect">
            <a:avLst/>
          </a:prstGeom>
          <a:noFill/>
          <a:ln w="9525">
            <a:noFill/>
            <a:miter lim="800000"/>
            <a:headEnd/>
            <a:tailEnd/>
          </a:ln>
        </p:spPr>
      </p:pic>
      <p:sp>
        <p:nvSpPr>
          <p:cNvPr id="27" name="Text Box 14"/>
          <p:cNvSpPr txBox="1">
            <a:spLocks noChangeArrowheads="1"/>
          </p:cNvSpPr>
          <p:nvPr/>
        </p:nvSpPr>
        <p:spPr bwMode="auto">
          <a:xfrm>
            <a:off x="1812882" y="3319461"/>
            <a:ext cx="3578274" cy="215444"/>
          </a:xfrm>
          <a:prstGeom prst="rect">
            <a:avLst/>
          </a:prstGeom>
          <a:noFill/>
          <a:ln w="9525">
            <a:noFill/>
            <a:miter lim="800000"/>
            <a:headEnd/>
            <a:tailEnd/>
          </a:ln>
          <a:effectLst>
            <a:prstShdw prst="shdw12">
              <a:schemeClr val="bg2">
                <a:alpha val="50000"/>
              </a:schemeClr>
            </a:prstShdw>
          </a:effectLst>
        </p:spPr>
        <p:txBody>
          <a:bodyPr wrap="square">
            <a:spAutoFit/>
          </a:bodyPr>
          <a:lstStyle/>
          <a:p>
            <a:pPr>
              <a:defRPr/>
            </a:pPr>
            <a:r>
              <a:rPr lang="en-US" altLang="ko-KR" sz="800" dirty="0">
                <a:solidFill>
                  <a:srgbClr val="FF0000"/>
                </a:solidFill>
                <a:latin typeface="+mj-lt"/>
                <a:ea typeface="Arial Unicode MS" pitchFamily="50" charset="-127"/>
                <a:cs typeface="Arial Unicode MS" pitchFamily="50" charset="-127"/>
              </a:rPr>
              <a:t>     (14.2</a:t>
            </a:r>
            <a:r>
              <a:rPr lang="en-US" altLang="ko-KR" sz="800" dirty="0" smtClean="0">
                <a:solidFill>
                  <a:srgbClr val="FF0000"/>
                </a:solidFill>
                <a:latin typeface="+mj-lt"/>
                <a:ea typeface="Arial Unicode MS" pitchFamily="50" charset="-127"/>
                <a:cs typeface="Arial Unicode MS" pitchFamily="50" charset="-127"/>
              </a:rPr>
              <a:t>%)                                      (</a:t>
            </a:r>
            <a:r>
              <a:rPr lang="en-US" altLang="ko-KR" sz="800" dirty="0">
                <a:solidFill>
                  <a:srgbClr val="FF0000"/>
                </a:solidFill>
                <a:latin typeface="+mj-lt"/>
                <a:ea typeface="Arial Unicode MS" pitchFamily="50" charset="-127"/>
                <a:cs typeface="Arial Unicode MS" pitchFamily="50" charset="-127"/>
              </a:rPr>
              <a:t>13.5</a:t>
            </a:r>
            <a:r>
              <a:rPr lang="en-US" altLang="ko-KR" sz="800" dirty="0" smtClean="0">
                <a:solidFill>
                  <a:srgbClr val="FF0000"/>
                </a:solidFill>
                <a:latin typeface="+mj-lt"/>
                <a:ea typeface="Arial Unicode MS" pitchFamily="50" charset="-127"/>
                <a:cs typeface="Arial Unicode MS" pitchFamily="50" charset="-127"/>
              </a:rPr>
              <a:t>%)                                      </a:t>
            </a:r>
            <a:r>
              <a:rPr lang="en-US" altLang="ko-KR" sz="800" dirty="0">
                <a:solidFill>
                  <a:srgbClr val="FF0000"/>
                </a:solidFill>
                <a:latin typeface="+mj-lt"/>
                <a:ea typeface="Arial Unicode MS" pitchFamily="50" charset="-127"/>
                <a:cs typeface="Arial Unicode MS" pitchFamily="50" charset="-127"/>
              </a:rPr>
              <a:t>(35.6%)</a:t>
            </a:r>
          </a:p>
        </p:txBody>
      </p:sp>
      <p:sp>
        <p:nvSpPr>
          <p:cNvPr id="28" name="Text Box 14"/>
          <p:cNvSpPr txBox="1">
            <a:spLocks noChangeArrowheads="1"/>
          </p:cNvSpPr>
          <p:nvPr/>
        </p:nvSpPr>
        <p:spPr bwMode="auto">
          <a:xfrm>
            <a:off x="2709318" y="3173409"/>
            <a:ext cx="1438214" cy="215444"/>
          </a:xfrm>
          <a:prstGeom prst="rect">
            <a:avLst/>
          </a:prstGeom>
          <a:noFill/>
          <a:ln w="9525">
            <a:noFill/>
            <a:miter lim="800000"/>
            <a:headEnd/>
            <a:tailEnd/>
          </a:ln>
          <a:effectLst>
            <a:prstShdw prst="shdw12">
              <a:schemeClr val="bg2">
                <a:alpha val="50000"/>
              </a:schemeClr>
            </a:prstShdw>
          </a:effectLst>
        </p:spPr>
        <p:txBody>
          <a:bodyPr wrap="none">
            <a:spAutoFit/>
          </a:bodyPr>
          <a:lstStyle/>
          <a:p>
            <a:pPr>
              <a:defRPr/>
            </a:pPr>
            <a:r>
              <a:rPr lang="en-US" altLang="ko-KR" sz="800">
                <a:solidFill>
                  <a:srgbClr val="FF0000"/>
                </a:solidFill>
                <a:latin typeface="+mj-lt"/>
                <a:ea typeface="Arial Unicode MS" pitchFamily="50" charset="-127"/>
                <a:cs typeface="Arial Unicode MS" pitchFamily="50" charset="-127"/>
              </a:rPr>
              <a:t>     (22.1%)                  (62.1%)</a:t>
            </a:r>
          </a:p>
        </p:txBody>
      </p:sp>
      <p:pic>
        <p:nvPicPr>
          <p:cNvPr id="29" name="Picture 9"/>
          <p:cNvPicPr>
            <a:picLocks noChangeAspect="1" noChangeArrowheads="1"/>
          </p:cNvPicPr>
          <p:nvPr/>
        </p:nvPicPr>
        <p:blipFill>
          <a:blip r:embed="rId8" cstate="print"/>
          <a:srcRect/>
          <a:stretch>
            <a:fillRect/>
          </a:stretch>
        </p:blipFill>
        <p:spPr bwMode="auto">
          <a:xfrm>
            <a:off x="7365268" y="5589240"/>
            <a:ext cx="2455515" cy="648072"/>
          </a:xfrm>
          <a:prstGeom prst="rect">
            <a:avLst/>
          </a:prstGeom>
          <a:noFill/>
          <a:ln w="9525">
            <a:noFill/>
            <a:miter lim="800000"/>
            <a:headEnd/>
            <a:tailEnd/>
          </a:ln>
        </p:spPr>
      </p:pic>
      <p:sp>
        <p:nvSpPr>
          <p:cNvPr id="10" name="Text Box 11"/>
          <p:cNvSpPr txBox="1">
            <a:spLocks noChangeArrowheads="1"/>
          </p:cNvSpPr>
          <p:nvPr/>
        </p:nvSpPr>
        <p:spPr bwMode="auto">
          <a:xfrm>
            <a:off x="200472" y="3717032"/>
            <a:ext cx="4896544" cy="2408673"/>
          </a:xfrm>
          <a:prstGeom prst="rect">
            <a:avLst/>
          </a:prstGeom>
          <a:noFill/>
          <a:ln w="9525">
            <a:noFill/>
            <a:miter lim="800000"/>
            <a:headEnd/>
            <a:tailEnd/>
          </a:ln>
        </p:spPr>
        <p:txBody>
          <a:bodyPr wrap="square">
            <a:spAutoFit/>
          </a:bodyPr>
          <a:lstStyle/>
          <a:p>
            <a:pPr marL="177800" indent="-177800" eaLnBrk="0" hangingPunct="0">
              <a:lnSpc>
                <a:spcPts val="2300"/>
              </a:lnSpc>
              <a:buSzPct val="100000"/>
              <a:buFont typeface="Arial" charset="0"/>
              <a:buChar char="•"/>
            </a:pPr>
            <a:r>
              <a:rPr lang="en-US" altLang="ko-KR" sz="1400" dirty="0" smtClean="0">
                <a:solidFill>
                  <a:schemeClr val="bg2"/>
                </a:solidFill>
                <a:latin typeface="HY헤드라인M" pitchFamily="18" charset="-127"/>
                <a:ea typeface="HY헤드라인M" pitchFamily="18" charset="-127"/>
                <a:cs typeface="Arial Unicode MS" pitchFamily="50" charset="-127"/>
              </a:rPr>
              <a:t>DC distribution and DC appliances (30kW)</a:t>
            </a:r>
            <a:endParaRPr lang="en-US" altLang="ko-KR" sz="1400" dirty="0">
              <a:solidFill>
                <a:schemeClr val="bg2"/>
              </a:solidFill>
              <a:latin typeface="HY헤드라인M" pitchFamily="18" charset="-127"/>
              <a:ea typeface="HY헤드라인M" pitchFamily="18" charset="-127"/>
              <a:cs typeface="Arial Unicode MS" pitchFamily="50" charset="-127"/>
            </a:endParaRPr>
          </a:p>
          <a:p>
            <a:pPr marL="177800" indent="-177800" eaLnBrk="0" hangingPunct="0">
              <a:lnSpc>
                <a:spcPts val="2300"/>
              </a:lnSpc>
              <a:buSzPct val="100000"/>
              <a:buFont typeface="Arial" charset="0"/>
              <a:buChar char="•"/>
            </a:pPr>
            <a:r>
              <a:rPr lang="en-US" altLang="ko-KR" sz="1400" dirty="0" smtClean="0">
                <a:solidFill>
                  <a:schemeClr val="bg2"/>
                </a:solidFill>
                <a:latin typeface="HY헤드라인M" pitchFamily="18" charset="-127"/>
                <a:ea typeface="HY헤드라인M" pitchFamily="18" charset="-127"/>
                <a:cs typeface="Arial Unicode MS" pitchFamily="50" charset="-127"/>
              </a:rPr>
              <a:t>DC-based Power Sources</a:t>
            </a:r>
          </a:p>
          <a:p>
            <a:pPr marL="177800" indent="-177800" eaLnBrk="0" hangingPunct="0">
              <a:lnSpc>
                <a:spcPts val="2300"/>
              </a:lnSpc>
              <a:buSzPct val="100000"/>
            </a:pPr>
            <a:r>
              <a:rPr lang="en-US" altLang="ko-KR" sz="1400" dirty="0" smtClean="0">
                <a:solidFill>
                  <a:schemeClr val="bg2"/>
                </a:solidFill>
                <a:latin typeface="HY헤드라인M" pitchFamily="18" charset="-127"/>
                <a:ea typeface="HY헤드라인M" pitchFamily="18" charset="-127"/>
                <a:cs typeface="Arial Unicode MS" pitchFamily="50" charset="-127"/>
              </a:rPr>
              <a:t>   - Solar (22kW), Wind (3kW), Fuel Cell (200W)</a:t>
            </a:r>
            <a:endParaRPr lang="en-US" altLang="ko-KR" sz="1400" dirty="0">
              <a:solidFill>
                <a:schemeClr val="bg2"/>
              </a:solidFill>
              <a:latin typeface="HY헤드라인M" pitchFamily="18" charset="-127"/>
              <a:ea typeface="HY헤드라인M" pitchFamily="18" charset="-127"/>
              <a:cs typeface="Arial Unicode MS" pitchFamily="50" charset="-127"/>
            </a:endParaRPr>
          </a:p>
          <a:p>
            <a:pPr marL="177800" indent="-177800" eaLnBrk="0" hangingPunct="0">
              <a:lnSpc>
                <a:spcPts val="2300"/>
              </a:lnSpc>
              <a:buSzPct val="100000"/>
              <a:buFont typeface="Arial" charset="0"/>
              <a:buChar char="•"/>
            </a:pPr>
            <a:r>
              <a:rPr lang="en-US" altLang="ko-KR" sz="1400" dirty="0" smtClean="0">
                <a:solidFill>
                  <a:schemeClr val="bg2"/>
                </a:solidFill>
                <a:latin typeface="HY헤드라인M" pitchFamily="18" charset="-127"/>
                <a:ea typeface="HY헤드라인M" pitchFamily="18" charset="-127"/>
                <a:cs typeface="Arial Unicode MS" pitchFamily="50" charset="-127"/>
              </a:rPr>
              <a:t>DC-based Energy Storage</a:t>
            </a:r>
          </a:p>
          <a:p>
            <a:pPr marL="177800" indent="-177800" eaLnBrk="0" hangingPunct="0">
              <a:lnSpc>
                <a:spcPts val="2300"/>
              </a:lnSpc>
              <a:buSzPct val="100000"/>
            </a:pPr>
            <a:r>
              <a:rPr lang="en-US" altLang="ko-KR" sz="1400" dirty="0" smtClean="0">
                <a:solidFill>
                  <a:schemeClr val="bg2"/>
                </a:solidFill>
                <a:latin typeface="HY헤드라인M" pitchFamily="18" charset="-127"/>
                <a:ea typeface="HY헤드라인M" pitchFamily="18" charset="-127"/>
                <a:cs typeface="Arial Unicode MS" pitchFamily="50" charset="-127"/>
              </a:rPr>
              <a:t>   - Li-ion Battery (22kWh)</a:t>
            </a:r>
            <a:endParaRPr lang="en-US" altLang="ko-KR" sz="1400" dirty="0">
              <a:solidFill>
                <a:schemeClr val="bg2"/>
              </a:solidFill>
              <a:latin typeface="HY헤드라인M" pitchFamily="18" charset="-127"/>
              <a:ea typeface="HY헤드라인M" pitchFamily="18" charset="-127"/>
              <a:cs typeface="Arial Unicode MS" pitchFamily="50" charset="-127"/>
            </a:endParaRPr>
          </a:p>
          <a:p>
            <a:pPr marL="177800" indent="-177800" eaLnBrk="0" hangingPunct="0">
              <a:lnSpc>
                <a:spcPts val="2300"/>
              </a:lnSpc>
              <a:buSzPct val="100000"/>
              <a:buFont typeface="Arial" charset="0"/>
              <a:buChar char="•"/>
            </a:pPr>
            <a:r>
              <a:rPr lang="en-US" altLang="ko-KR" sz="1400" dirty="0" smtClean="0">
                <a:solidFill>
                  <a:srgbClr val="FF0000"/>
                </a:solidFill>
                <a:latin typeface="HY헤드라인M" pitchFamily="18" charset="-127"/>
                <a:ea typeface="HY헤드라인M" pitchFamily="18" charset="-127"/>
                <a:cs typeface="Arial Unicode MS" pitchFamily="50" charset="-127"/>
              </a:rPr>
              <a:t>1.5~3%</a:t>
            </a:r>
            <a:r>
              <a:rPr lang="en-US" altLang="ko-KR" sz="1400" dirty="0" smtClean="0">
                <a:solidFill>
                  <a:schemeClr val="bg1">
                    <a:lumMod val="50000"/>
                  </a:schemeClr>
                </a:solidFill>
                <a:latin typeface="HY헤드라인M" pitchFamily="18" charset="-127"/>
                <a:ea typeface="HY헤드라인M" pitchFamily="18" charset="-127"/>
                <a:cs typeface="Arial Unicode MS" pitchFamily="50" charset="-127"/>
              </a:rPr>
              <a:t> </a:t>
            </a:r>
            <a:r>
              <a:rPr lang="en-US" altLang="ko-KR" sz="1400" dirty="0" smtClean="0">
                <a:solidFill>
                  <a:schemeClr val="bg2"/>
                </a:solidFill>
                <a:latin typeface="HY헤드라인M" pitchFamily="18" charset="-127"/>
                <a:ea typeface="HY헤드라인M" pitchFamily="18" charset="-127"/>
                <a:cs typeface="Arial Unicode MS" pitchFamily="50" charset="-127"/>
              </a:rPr>
              <a:t>Efficiency Improvement</a:t>
            </a:r>
          </a:p>
          <a:p>
            <a:pPr marL="177800" indent="-177800" eaLnBrk="0" hangingPunct="0">
              <a:lnSpc>
                <a:spcPts val="2300"/>
              </a:lnSpc>
              <a:buSzPct val="100000"/>
              <a:buFont typeface="Arial" charset="0"/>
              <a:buChar char="•"/>
            </a:pPr>
            <a:r>
              <a:rPr lang="en-US" altLang="ko-KR" sz="1400" dirty="0" smtClean="0">
                <a:solidFill>
                  <a:srgbClr val="FF0000"/>
                </a:solidFill>
                <a:latin typeface="HY헤드라인M" pitchFamily="18" charset="-127"/>
                <a:ea typeface="HY헤드라인M" pitchFamily="18" charset="-127"/>
                <a:cs typeface="Arial Unicode MS" pitchFamily="50" charset="-127"/>
              </a:rPr>
              <a:t>Energy usage &lt; Energy generation </a:t>
            </a:r>
            <a:r>
              <a:rPr lang="en-US" altLang="ko-KR" sz="1400" dirty="0" smtClean="0">
                <a:solidFill>
                  <a:schemeClr val="bg2"/>
                </a:solidFill>
                <a:latin typeface="HY헤드라인M" pitchFamily="18" charset="-127"/>
                <a:ea typeface="HY헤드라인M" pitchFamily="18" charset="-127"/>
                <a:cs typeface="Arial Unicode MS" pitchFamily="50" charset="-127"/>
              </a:rPr>
              <a:t>(for total life cycle) – Zero Energy House</a:t>
            </a:r>
            <a:endParaRPr lang="en-US" altLang="ko-KR" sz="1400" dirty="0">
              <a:solidFill>
                <a:schemeClr val="bg2"/>
              </a:solidFill>
              <a:latin typeface="HY헤드라인M" pitchFamily="18" charset="-127"/>
              <a:ea typeface="HY헤드라인M" pitchFamily="18" charset="-127"/>
              <a:cs typeface="Arial Unicode MS" pitchFamily="50" charset="-127"/>
            </a:endParaRPr>
          </a:p>
        </p:txBody>
      </p:sp>
      <p:sp>
        <p:nvSpPr>
          <p:cNvPr id="31" name="Text Box 9"/>
          <p:cNvSpPr txBox="1">
            <a:spLocks noChangeArrowheads="1"/>
          </p:cNvSpPr>
          <p:nvPr/>
        </p:nvSpPr>
        <p:spPr bwMode="auto">
          <a:xfrm>
            <a:off x="8353739" y="4833156"/>
            <a:ext cx="1308668" cy="309958"/>
          </a:xfrm>
          <a:prstGeom prst="rect">
            <a:avLst/>
          </a:prstGeom>
          <a:noFill/>
          <a:ln w="9525" algn="ctr">
            <a:noFill/>
            <a:miter lim="800000"/>
            <a:headEnd/>
            <a:tailEnd/>
          </a:ln>
          <a:effectLst/>
        </p:spPr>
        <p:txBody>
          <a:bodyPr wrap="none" lIns="90000" tIns="46800" rIns="90000" bIns="46800">
            <a:spAutoFit/>
          </a:bodyPr>
          <a:lstStyle/>
          <a:p>
            <a:pPr algn="ctr" defTabSz="762000">
              <a:defRPr/>
            </a:pPr>
            <a:r>
              <a:rPr lang="en-US" altLang="ko-KR" sz="1400" dirty="0" smtClean="0">
                <a:solidFill>
                  <a:srgbClr val="FF0000"/>
                </a:solidFill>
                <a:latin typeface="HY헤드라인M" pitchFamily="18" charset="-127"/>
                <a:ea typeface="HY헤드라인M" pitchFamily="18" charset="-127"/>
                <a:cs typeface="Arial Unicode MS" pitchFamily="50" charset="-127"/>
              </a:rPr>
              <a:t>LEED Platinum</a:t>
            </a:r>
            <a:endParaRPr lang="en-US" altLang="ko-KR" sz="1000" dirty="0">
              <a:solidFill>
                <a:srgbClr val="FF0000"/>
              </a:solidFill>
              <a:latin typeface="HY헤드라인M" pitchFamily="18" charset="-127"/>
              <a:ea typeface="HY헤드라인M" pitchFamily="18" charset="-127"/>
              <a:cs typeface="Arial Unicode MS" pitchFamily="50" charset="-127"/>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srcRect/>
          <a:stretch>
            <a:fillRect/>
          </a:stretch>
        </p:blipFill>
        <p:spPr bwMode="auto">
          <a:xfrm>
            <a:off x="1676636" y="1448780"/>
            <a:ext cx="7776864" cy="4695825"/>
          </a:xfrm>
          <a:prstGeom prst="rect">
            <a:avLst/>
          </a:prstGeom>
          <a:noFill/>
          <a:ln w="9525">
            <a:noFill/>
            <a:miter lim="800000"/>
            <a:headEnd/>
            <a:tailEnd/>
          </a:ln>
          <a:effectLst/>
        </p:spPr>
      </p:pic>
      <p:sp>
        <p:nvSpPr>
          <p:cNvPr id="11" name="TextBox 10"/>
          <p:cNvSpPr txBox="1"/>
          <p:nvPr/>
        </p:nvSpPr>
        <p:spPr>
          <a:xfrm>
            <a:off x="20452" y="179929"/>
            <a:ext cx="6332183" cy="584775"/>
          </a:xfrm>
          <a:prstGeom prst="rect">
            <a:avLst/>
          </a:prstGeom>
          <a:noFill/>
        </p:spPr>
        <p:txBody>
          <a:bodyPr wrap="none" rtlCol="0">
            <a:spAutoFit/>
          </a:bodyPr>
          <a:lstStyle/>
          <a:p>
            <a:pPr algn="ctr"/>
            <a:r>
              <a:rPr lang="en-US" altLang="ko-KR" sz="3200" dirty="0" smtClean="0">
                <a:latin typeface="HY헤드라인M" pitchFamily="18" charset="-127"/>
                <a:ea typeface="HY헤드라인M" pitchFamily="18" charset="-127"/>
              </a:rPr>
              <a:t>DC Building Research in KOREA</a:t>
            </a:r>
            <a:endParaRPr lang="ko-KR" altLang="en-US" sz="1800" dirty="0">
              <a:latin typeface="HY헤드라인M" pitchFamily="18" charset="-127"/>
              <a:ea typeface="HY헤드라인M" pitchFamily="18" charset="-127"/>
            </a:endParaRPr>
          </a:p>
        </p:txBody>
      </p:sp>
      <p:sp>
        <p:nvSpPr>
          <p:cNvPr id="15" name="TextBox 14"/>
          <p:cNvSpPr txBox="1">
            <a:spLocks noChangeArrowheads="1"/>
          </p:cNvSpPr>
          <p:nvPr/>
        </p:nvSpPr>
        <p:spPr bwMode="auto">
          <a:xfrm>
            <a:off x="200471" y="872716"/>
            <a:ext cx="7162387" cy="477054"/>
          </a:xfrm>
          <a:prstGeom prst="rect">
            <a:avLst/>
          </a:prstGeom>
          <a:solidFill>
            <a:schemeClr val="tx1"/>
          </a:solidFill>
          <a:ln w="9525">
            <a:noFill/>
            <a:miter lim="800000"/>
            <a:headEnd/>
            <a:tailEnd/>
          </a:ln>
        </p:spPr>
        <p:txBody>
          <a:bodyPr wrap="square">
            <a:spAutoFit/>
          </a:bodyPr>
          <a:lstStyle/>
          <a:p>
            <a:pPr>
              <a:lnSpc>
                <a:spcPct val="125000"/>
              </a:lnSpc>
              <a:buFont typeface="Arial" pitchFamily="34" charset="0"/>
              <a:buChar char="•"/>
            </a:pPr>
            <a:r>
              <a:rPr lang="en-US" altLang="ko-KR" b="1" dirty="0" smtClean="0">
                <a:solidFill>
                  <a:schemeClr val="bg2"/>
                </a:solidFill>
                <a:latin typeface="HY헤드라인M" pitchFamily="18" charset="-127"/>
                <a:ea typeface="HY헤드라인M" pitchFamily="18" charset="-127"/>
              </a:rPr>
              <a:t> DC Transmission : Korea Electric Power Corp.</a:t>
            </a:r>
          </a:p>
        </p:txBody>
      </p:sp>
      <p:sp>
        <p:nvSpPr>
          <p:cNvPr id="16" name="Text Box 11"/>
          <p:cNvSpPr txBox="1">
            <a:spLocks noChangeArrowheads="1"/>
          </p:cNvSpPr>
          <p:nvPr/>
        </p:nvSpPr>
        <p:spPr bwMode="auto">
          <a:xfrm>
            <a:off x="323232" y="1232756"/>
            <a:ext cx="6357960" cy="333746"/>
          </a:xfrm>
          <a:prstGeom prst="rect">
            <a:avLst/>
          </a:prstGeom>
          <a:noFill/>
          <a:ln w="9525">
            <a:noFill/>
            <a:miter lim="800000"/>
            <a:headEnd/>
            <a:tailEnd/>
          </a:ln>
        </p:spPr>
        <p:txBody>
          <a:bodyPr wrap="square">
            <a:spAutoFit/>
          </a:bodyPr>
          <a:lstStyle/>
          <a:p>
            <a:pPr marL="177800" indent="-177800" eaLnBrk="0" hangingPunct="0">
              <a:lnSpc>
                <a:spcPct val="150000"/>
              </a:lnSpc>
              <a:buSzPct val="100000"/>
            </a:pPr>
            <a:r>
              <a:rPr lang="en-US" altLang="ko-KR" sz="1200" dirty="0" smtClean="0">
                <a:solidFill>
                  <a:schemeClr val="bg2"/>
                </a:solidFill>
                <a:latin typeface="HY헤드라인M" pitchFamily="18" charset="-127"/>
                <a:ea typeface="HY헤드라인M" pitchFamily="18" charset="-127"/>
                <a:cs typeface="Arial Unicode MS" pitchFamily="50" charset="-127"/>
              </a:rPr>
              <a:t>[Study the DC transmission(Plan) with the Green DC Building Research from 2010]</a:t>
            </a:r>
            <a:endParaRPr lang="en-US" altLang="ko-KR" sz="1200" dirty="0">
              <a:solidFill>
                <a:schemeClr val="bg2"/>
              </a:solidFill>
              <a:latin typeface="HY헤드라인M" pitchFamily="18" charset="-127"/>
              <a:ea typeface="HY헤드라인M" pitchFamily="18" charset="-127"/>
              <a:cs typeface="Arial Unicode MS" pitchFamily="50" charset="-127"/>
            </a:endParaRPr>
          </a:p>
        </p:txBody>
      </p:sp>
      <p:pic>
        <p:nvPicPr>
          <p:cNvPr id="28676" name="Picture 4"/>
          <p:cNvPicPr>
            <a:picLocks noChangeAspect="1" noChangeArrowheads="1"/>
          </p:cNvPicPr>
          <p:nvPr/>
        </p:nvPicPr>
        <p:blipFill>
          <a:blip r:embed="rId4" cstate="print"/>
          <a:srcRect/>
          <a:stretch>
            <a:fillRect/>
          </a:stretch>
        </p:blipFill>
        <p:spPr bwMode="auto">
          <a:xfrm>
            <a:off x="6357156" y="224644"/>
            <a:ext cx="1908212" cy="485139"/>
          </a:xfrm>
          <a:prstGeom prst="rect">
            <a:avLst/>
          </a:prstGeom>
          <a:noFill/>
          <a:ln w="9525">
            <a:noFill/>
            <a:miter lim="800000"/>
            <a:headEnd/>
            <a:tailEnd/>
          </a:ln>
          <a:effectLst/>
        </p:spPr>
      </p:pic>
      <p:cxnSp>
        <p:nvCxnSpPr>
          <p:cNvPr id="32" name="직선 화살표 연결선 31"/>
          <p:cNvCxnSpPr/>
          <p:nvPr/>
        </p:nvCxnSpPr>
        <p:spPr>
          <a:xfrm rot="5400000" flipH="1" flipV="1">
            <a:off x="2576736" y="2672916"/>
            <a:ext cx="1080120" cy="17281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3" name="Text Box 9"/>
          <p:cNvSpPr txBox="1">
            <a:spLocks noChangeArrowheads="1"/>
          </p:cNvSpPr>
          <p:nvPr/>
        </p:nvSpPr>
        <p:spPr bwMode="auto">
          <a:xfrm>
            <a:off x="1784649" y="6129300"/>
            <a:ext cx="6372707" cy="279180"/>
          </a:xfrm>
          <a:prstGeom prst="rect">
            <a:avLst/>
          </a:prstGeom>
          <a:noFill/>
          <a:ln w="9525" algn="ctr">
            <a:noFill/>
            <a:miter lim="800000"/>
            <a:headEnd/>
            <a:tailEnd/>
          </a:ln>
          <a:effectLst/>
        </p:spPr>
        <p:txBody>
          <a:bodyPr wrap="square" lIns="90000" tIns="46800" rIns="90000" bIns="46800">
            <a:spAutoFit/>
          </a:bodyPr>
          <a:lstStyle/>
          <a:p>
            <a:pPr algn="ctr" defTabSz="762000">
              <a:defRPr/>
            </a:pPr>
            <a:r>
              <a:rPr lang="en-US" altLang="ko-KR" sz="1200" dirty="0" smtClean="0">
                <a:solidFill>
                  <a:schemeClr val="bg2"/>
                </a:solidFill>
                <a:latin typeface="HY헤드라인M" pitchFamily="18" charset="-127"/>
                <a:ea typeface="HY헤드라인M" pitchFamily="18" charset="-127"/>
                <a:cs typeface="Arial Unicode MS" pitchFamily="50" charset="-127"/>
              </a:rPr>
              <a:t>Prototype Power Converter Hardware (Currently 6.6kV [30kVA], Target – 13.2kV)</a:t>
            </a:r>
            <a:endParaRPr lang="en-US" altLang="ko-KR" sz="900" dirty="0">
              <a:solidFill>
                <a:schemeClr val="bg2"/>
              </a:solidFill>
              <a:latin typeface="HY헤드라인M" pitchFamily="18" charset="-127"/>
              <a:ea typeface="HY헤드라인M" pitchFamily="18" charset="-127"/>
              <a:cs typeface="Arial Unicode MS" pitchFamily="50" charset="-127"/>
            </a:endParaRPr>
          </a:p>
        </p:txBody>
      </p:sp>
      <p:pic>
        <p:nvPicPr>
          <p:cNvPr id="30" name="Picture 2"/>
          <p:cNvPicPr>
            <a:picLocks noChangeAspect="1" noChangeArrowheads="1"/>
          </p:cNvPicPr>
          <p:nvPr/>
        </p:nvPicPr>
        <p:blipFill>
          <a:blip r:embed="rId5" cstate="print"/>
          <a:srcRect/>
          <a:stretch>
            <a:fillRect/>
          </a:stretch>
        </p:blipFill>
        <p:spPr bwMode="auto">
          <a:xfrm>
            <a:off x="524508" y="4077072"/>
            <a:ext cx="2808312" cy="1780004"/>
          </a:xfrm>
          <a:prstGeom prst="rect">
            <a:avLst/>
          </a:prstGeom>
          <a:noFill/>
          <a:ln w="28575">
            <a:solidFill>
              <a:schemeClr val="bg1"/>
            </a:solid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452" y="179929"/>
            <a:ext cx="6332183" cy="584775"/>
          </a:xfrm>
          <a:prstGeom prst="rect">
            <a:avLst/>
          </a:prstGeom>
          <a:noFill/>
        </p:spPr>
        <p:txBody>
          <a:bodyPr wrap="none" rtlCol="0">
            <a:spAutoFit/>
          </a:bodyPr>
          <a:lstStyle/>
          <a:p>
            <a:pPr algn="ctr"/>
            <a:r>
              <a:rPr lang="en-US" altLang="ko-KR" sz="3200" dirty="0" smtClean="0">
                <a:latin typeface="HY헤드라인M" pitchFamily="18" charset="-127"/>
                <a:ea typeface="HY헤드라인M" pitchFamily="18" charset="-127"/>
              </a:rPr>
              <a:t>DC Building Research in KOREA</a:t>
            </a:r>
            <a:endParaRPr lang="ko-KR" altLang="en-US" sz="1800" dirty="0">
              <a:latin typeface="HY헤드라인M" pitchFamily="18" charset="-127"/>
              <a:ea typeface="HY헤드라인M" pitchFamily="18" charset="-127"/>
            </a:endParaRPr>
          </a:p>
        </p:txBody>
      </p:sp>
      <p:sp>
        <p:nvSpPr>
          <p:cNvPr id="15" name="TextBox 14"/>
          <p:cNvSpPr txBox="1">
            <a:spLocks noChangeArrowheads="1"/>
          </p:cNvSpPr>
          <p:nvPr/>
        </p:nvSpPr>
        <p:spPr bwMode="auto">
          <a:xfrm>
            <a:off x="200471" y="872716"/>
            <a:ext cx="7162387" cy="477054"/>
          </a:xfrm>
          <a:prstGeom prst="rect">
            <a:avLst/>
          </a:prstGeom>
          <a:solidFill>
            <a:schemeClr val="tx1"/>
          </a:solidFill>
          <a:ln w="9525">
            <a:noFill/>
            <a:miter lim="800000"/>
            <a:headEnd/>
            <a:tailEnd/>
          </a:ln>
        </p:spPr>
        <p:txBody>
          <a:bodyPr wrap="square">
            <a:spAutoFit/>
          </a:bodyPr>
          <a:lstStyle/>
          <a:p>
            <a:pPr>
              <a:lnSpc>
                <a:spcPct val="125000"/>
              </a:lnSpc>
              <a:buFont typeface="Arial" pitchFamily="34" charset="0"/>
              <a:buChar char="•"/>
            </a:pPr>
            <a:r>
              <a:rPr lang="en-US" altLang="ko-KR" b="1" dirty="0" smtClean="0">
                <a:solidFill>
                  <a:schemeClr val="bg2"/>
                </a:solidFill>
                <a:latin typeface="HY헤드라인M" pitchFamily="18" charset="-127"/>
                <a:ea typeface="HY헤드라인M" pitchFamily="18" charset="-127"/>
              </a:rPr>
              <a:t> DC Appliances : Samsung Electronics Corp.</a:t>
            </a:r>
          </a:p>
        </p:txBody>
      </p:sp>
      <p:sp>
        <p:nvSpPr>
          <p:cNvPr id="16" name="Text Box 11"/>
          <p:cNvSpPr txBox="1">
            <a:spLocks noChangeArrowheads="1"/>
          </p:cNvSpPr>
          <p:nvPr/>
        </p:nvSpPr>
        <p:spPr bwMode="auto">
          <a:xfrm>
            <a:off x="344488" y="1165194"/>
            <a:ext cx="6138882" cy="369332"/>
          </a:xfrm>
          <a:prstGeom prst="rect">
            <a:avLst/>
          </a:prstGeom>
          <a:noFill/>
          <a:ln w="9525">
            <a:noFill/>
            <a:miter lim="800000"/>
            <a:headEnd/>
            <a:tailEnd/>
          </a:ln>
        </p:spPr>
        <p:txBody>
          <a:bodyPr wrap="square">
            <a:spAutoFit/>
          </a:bodyPr>
          <a:lstStyle/>
          <a:p>
            <a:pPr marL="177800" indent="-177800" eaLnBrk="0" hangingPunct="0">
              <a:lnSpc>
                <a:spcPct val="150000"/>
              </a:lnSpc>
              <a:buSzPct val="100000"/>
            </a:pPr>
            <a:r>
              <a:rPr lang="en-US" altLang="ko-KR" sz="1200" dirty="0" smtClean="0">
                <a:solidFill>
                  <a:schemeClr val="bg2"/>
                </a:solidFill>
                <a:latin typeface="HY헤드라인M" pitchFamily="18" charset="-127"/>
                <a:ea typeface="HY헤드라인M" pitchFamily="18" charset="-127"/>
                <a:cs typeface="Arial Unicode MS" pitchFamily="50" charset="-127"/>
              </a:rPr>
              <a:t>[Develop DC Appliance and Modify AC SMPS to DC SMPS from 2010]</a:t>
            </a:r>
            <a:endParaRPr lang="en-US" altLang="ko-KR" sz="1200" dirty="0">
              <a:solidFill>
                <a:schemeClr val="bg2"/>
              </a:solidFill>
              <a:latin typeface="HY헤드라인M" pitchFamily="18" charset="-127"/>
              <a:ea typeface="HY헤드라인M" pitchFamily="18" charset="-127"/>
              <a:cs typeface="Arial Unicode MS" pitchFamily="50" charset="-127"/>
            </a:endParaRPr>
          </a:p>
        </p:txBody>
      </p:sp>
      <p:pic>
        <p:nvPicPr>
          <p:cNvPr id="29698" name="Picture 2"/>
          <p:cNvPicPr>
            <a:picLocks noChangeAspect="1" noChangeArrowheads="1"/>
          </p:cNvPicPr>
          <p:nvPr/>
        </p:nvPicPr>
        <p:blipFill>
          <a:blip r:embed="rId3" cstate="print"/>
          <a:srcRect/>
          <a:stretch>
            <a:fillRect/>
          </a:stretch>
        </p:blipFill>
        <p:spPr bwMode="auto">
          <a:xfrm>
            <a:off x="6249144" y="260648"/>
            <a:ext cx="1080120" cy="447563"/>
          </a:xfrm>
          <a:prstGeom prst="rect">
            <a:avLst/>
          </a:prstGeom>
          <a:noFill/>
          <a:ln w="9525">
            <a:noFill/>
            <a:miter lim="800000"/>
            <a:headEnd/>
            <a:tailEnd/>
          </a:ln>
          <a:effectLst/>
        </p:spPr>
      </p:pic>
      <p:pic>
        <p:nvPicPr>
          <p:cNvPr id="12" name="Picture 4" descr="http://www.360east.com/wp-content/sony-bravia.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108684" y="1556792"/>
            <a:ext cx="919923" cy="864096"/>
          </a:xfrm>
          <a:prstGeom prst="rect">
            <a:avLst/>
          </a:prstGeom>
          <a:noFill/>
          <a:ln w="9525">
            <a:noFill/>
            <a:miter lim="800000"/>
            <a:headEnd/>
            <a:tailEnd/>
          </a:ln>
        </p:spPr>
      </p:pic>
      <p:pic>
        <p:nvPicPr>
          <p:cNvPr id="14" name="Picture 27" descr="http://www.blavish.com/wp-content/uploads/2006/04/LG%20interactive%20refrigerator.jpg"/>
          <p:cNvPicPr>
            <a:picLocks noChangeAspect="1" noChangeArrowheads="1"/>
          </p:cNvPicPr>
          <p:nvPr/>
        </p:nvPicPr>
        <p:blipFill>
          <a:blip r:embed="rId5" cstate="print"/>
          <a:srcRect/>
          <a:stretch>
            <a:fillRect/>
          </a:stretch>
        </p:blipFill>
        <p:spPr bwMode="auto">
          <a:xfrm>
            <a:off x="7041232" y="1484784"/>
            <a:ext cx="841561" cy="1035190"/>
          </a:xfrm>
          <a:prstGeom prst="rect">
            <a:avLst/>
          </a:prstGeom>
          <a:noFill/>
          <a:ln w="9525">
            <a:noFill/>
            <a:miter lim="800000"/>
            <a:headEnd/>
            <a:tailEnd/>
          </a:ln>
        </p:spPr>
      </p:pic>
      <p:sp>
        <p:nvSpPr>
          <p:cNvPr id="17" name="TextBox 16"/>
          <p:cNvSpPr txBox="1">
            <a:spLocks noChangeArrowheads="1"/>
          </p:cNvSpPr>
          <p:nvPr/>
        </p:nvSpPr>
        <p:spPr bwMode="auto">
          <a:xfrm>
            <a:off x="200470" y="2456892"/>
            <a:ext cx="9705529" cy="477054"/>
          </a:xfrm>
          <a:prstGeom prst="rect">
            <a:avLst/>
          </a:prstGeom>
          <a:noFill/>
          <a:ln w="9525">
            <a:noFill/>
            <a:miter lim="800000"/>
            <a:headEnd/>
            <a:tailEnd/>
          </a:ln>
        </p:spPr>
        <p:txBody>
          <a:bodyPr wrap="square">
            <a:spAutoFit/>
          </a:bodyPr>
          <a:lstStyle/>
          <a:p>
            <a:pPr>
              <a:lnSpc>
                <a:spcPct val="125000"/>
              </a:lnSpc>
              <a:buFont typeface="Arial" pitchFamily="34" charset="0"/>
              <a:buChar char="•"/>
            </a:pPr>
            <a:r>
              <a:rPr lang="en-US" altLang="ko-KR" b="1" dirty="0" smtClean="0">
                <a:solidFill>
                  <a:schemeClr val="bg2"/>
                </a:solidFill>
                <a:latin typeface="HY헤드라인M" pitchFamily="18" charset="-127"/>
                <a:ea typeface="HY헤드라인M" pitchFamily="18" charset="-127"/>
              </a:rPr>
              <a:t> IDC Standardization : Korea Electro Technology Research Institute</a:t>
            </a:r>
          </a:p>
        </p:txBody>
      </p:sp>
      <p:sp>
        <p:nvSpPr>
          <p:cNvPr id="18" name="Text Box 11"/>
          <p:cNvSpPr txBox="1">
            <a:spLocks noChangeArrowheads="1"/>
          </p:cNvSpPr>
          <p:nvPr/>
        </p:nvSpPr>
        <p:spPr bwMode="auto">
          <a:xfrm>
            <a:off x="362290" y="2744924"/>
            <a:ext cx="6138882" cy="333746"/>
          </a:xfrm>
          <a:prstGeom prst="rect">
            <a:avLst/>
          </a:prstGeom>
          <a:noFill/>
          <a:ln w="9525">
            <a:noFill/>
            <a:miter lim="800000"/>
            <a:headEnd/>
            <a:tailEnd/>
          </a:ln>
        </p:spPr>
        <p:txBody>
          <a:bodyPr wrap="square">
            <a:spAutoFit/>
          </a:bodyPr>
          <a:lstStyle/>
          <a:p>
            <a:pPr marL="177800" indent="-177800" eaLnBrk="0" hangingPunct="0">
              <a:lnSpc>
                <a:spcPct val="150000"/>
              </a:lnSpc>
              <a:buSzPct val="100000"/>
            </a:pPr>
            <a:r>
              <a:rPr lang="en-US" altLang="ko-KR" sz="1200" dirty="0" smtClean="0">
                <a:solidFill>
                  <a:schemeClr val="bg2"/>
                </a:solidFill>
                <a:latin typeface="HY헤드라인M" pitchFamily="18" charset="-127"/>
                <a:ea typeface="HY헤드라인M" pitchFamily="18" charset="-127"/>
                <a:cs typeface="Arial Unicode MS" pitchFamily="50" charset="-127"/>
              </a:rPr>
              <a:t>[Study IDC Standardization based on DC distribution from 2010]</a:t>
            </a:r>
            <a:endParaRPr lang="en-US" altLang="ko-KR" sz="1200" dirty="0">
              <a:solidFill>
                <a:schemeClr val="bg2"/>
              </a:solidFill>
              <a:latin typeface="HY헤드라인M" pitchFamily="18" charset="-127"/>
              <a:ea typeface="HY헤드라인M" pitchFamily="18" charset="-127"/>
              <a:cs typeface="Arial Unicode MS" pitchFamily="50" charset="-127"/>
            </a:endParaRPr>
          </a:p>
        </p:txBody>
      </p:sp>
      <p:sp>
        <p:nvSpPr>
          <p:cNvPr id="19" name="TextBox 18"/>
          <p:cNvSpPr txBox="1">
            <a:spLocks noChangeArrowheads="1"/>
          </p:cNvSpPr>
          <p:nvPr/>
        </p:nvSpPr>
        <p:spPr bwMode="auto">
          <a:xfrm>
            <a:off x="200471" y="4437112"/>
            <a:ext cx="7491004" cy="424412"/>
          </a:xfrm>
          <a:prstGeom prst="rect">
            <a:avLst/>
          </a:prstGeom>
          <a:solidFill>
            <a:schemeClr val="tx1"/>
          </a:solidFill>
          <a:ln w="9525">
            <a:noFill/>
            <a:miter lim="800000"/>
            <a:headEnd/>
            <a:tailEnd/>
          </a:ln>
        </p:spPr>
        <p:txBody>
          <a:bodyPr wrap="square">
            <a:spAutoFit/>
          </a:bodyPr>
          <a:lstStyle/>
          <a:p>
            <a:pPr>
              <a:lnSpc>
                <a:spcPct val="125000"/>
              </a:lnSpc>
              <a:buFont typeface="Arial" pitchFamily="34" charset="0"/>
              <a:buChar char="•"/>
            </a:pPr>
            <a:r>
              <a:rPr lang="en-US" altLang="ko-KR" b="1" dirty="0" smtClean="0">
                <a:solidFill>
                  <a:schemeClr val="bg2"/>
                </a:solidFill>
                <a:latin typeface="HY헤드라인M" pitchFamily="18" charset="-127"/>
                <a:ea typeface="HY헤드라인M" pitchFamily="18" charset="-127"/>
              </a:rPr>
              <a:t> Green IT DC distribution : Korea Electronics Association </a:t>
            </a:r>
          </a:p>
        </p:txBody>
      </p:sp>
      <p:sp>
        <p:nvSpPr>
          <p:cNvPr id="20" name="Text Box 11"/>
          <p:cNvSpPr txBox="1">
            <a:spLocks noChangeArrowheads="1"/>
          </p:cNvSpPr>
          <p:nvPr/>
        </p:nvSpPr>
        <p:spPr bwMode="auto">
          <a:xfrm>
            <a:off x="380492" y="4761148"/>
            <a:ext cx="6686578" cy="333746"/>
          </a:xfrm>
          <a:prstGeom prst="rect">
            <a:avLst/>
          </a:prstGeom>
          <a:noFill/>
          <a:ln w="9525">
            <a:noFill/>
            <a:miter lim="800000"/>
            <a:headEnd/>
            <a:tailEnd/>
          </a:ln>
        </p:spPr>
        <p:txBody>
          <a:bodyPr wrap="square">
            <a:spAutoFit/>
          </a:bodyPr>
          <a:lstStyle/>
          <a:p>
            <a:pPr marL="177800" indent="-177800" eaLnBrk="0" hangingPunct="0">
              <a:lnSpc>
                <a:spcPct val="150000"/>
              </a:lnSpc>
              <a:buSzPct val="100000"/>
            </a:pPr>
            <a:r>
              <a:rPr lang="en-US" altLang="ko-KR" sz="1200" dirty="0" smtClean="0">
                <a:solidFill>
                  <a:schemeClr val="bg2"/>
                </a:solidFill>
                <a:latin typeface="HY헤드라인M" pitchFamily="18" charset="-127"/>
                <a:ea typeface="HY헤드라인M" pitchFamily="18" charset="-127"/>
                <a:cs typeface="Arial Unicode MS" pitchFamily="50" charset="-127"/>
              </a:rPr>
              <a:t>[Promote the Dissemination of Green IT &amp; Green PC (based on DC equipment from 2010]</a:t>
            </a:r>
            <a:endParaRPr lang="en-US" altLang="ko-KR" sz="1200" dirty="0">
              <a:solidFill>
                <a:schemeClr val="bg2"/>
              </a:solidFill>
              <a:latin typeface="HY헤드라인M" pitchFamily="18" charset="-127"/>
              <a:ea typeface="HY헤드라인M" pitchFamily="18" charset="-127"/>
              <a:cs typeface="Arial Unicode MS" pitchFamily="50" charset="-127"/>
            </a:endParaRPr>
          </a:p>
        </p:txBody>
      </p:sp>
      <p:pic>
        <p:nvPicPr>
          <p:cNvPr id="29699" name="Picture 3"/>
          <p:cNvPicPr>
            <a:picLocks noChangeAspect="1" noChangeArrowheads="1"/>
          </p:cNvPicPr>
          <p:nvPr/>
        </p:nvPicPr>
        <p:blipFill>
          <a:blip r:embed="rId6" cstate="print"/>
          <a:srcRect/>
          <a:stretch>
            <a:fillRect/>
          </a:stretch>
        </p:blipFill>
        <p:spPr bwMode="auto">
          <a:xfrm>
            <a:off x="8408329" y="260648"/>
            <a:ext cx="1477219" cy="432048"/>
          </a:xfrm>
          <a:prstGeom prst="rect">
            <a:avLst/>
          </a:prstGeom>
          <a:noFill/>
          <a:ln w="9525">
            <a:noFill/>
            <a:miter lim="800000"/>
            <a:headEnd/>
            <a:tailEnd/>
          </a:ln>
          <a:effectLst/>
        </p:spPr>
      </p:pic>
      <p:pic>
        <p:nvPicPr>
          <p:cNvPr id="29700" name="Picture 4"/>
          <p:cNvPicPr>
            <a:picLocks noChangeAspect="1" noChangeArrowheads="1"/>
          </p:cNvPicPr>
          <p:nvPr/>
        </p:nvPicPr>
        <p:blipFill>
          <a:blip r:embed="rId7" cstate="print"/>
          <a:srcRect/>
          <a:stretch>
            <a:fillRect/>
          </a:stretch>
        </p:blipFill>
        <p:spPr bwMode="auto">
          <a:xfrm>
            <a:off x="7365268" y="260648"/>
            <a:ext cx="1008112" cy="432048"/>
          </a:xfrm>
          <a:prstGeom prst="rect">
            <a:avLst/>
          </a:prstGeom>
          <a:noFill/>
          <a:ln w="9525">
            <a:noFill/>
            <a:miter lim="800000"/>
            <a:headEnd/>
            <a:tailEnd/>
          </a:ln>
          <a:effectLst/>
        </p:spPr>
      </p:pic>
      <p:pic>
        <p:nvPicPr>
          <p:cNvPr id="29701" name="Picture 5"/>
          <p:cNvPicPr>
            <a:picLocks noChangeAspect="1" noChangeArrowheads="1"/>
          </p:cNvPicPr>
          <p:nvPr/>
        </p:nvPicPr>
        <p:blipFill>
          <a:blip r:embed="rId8" cstate="print"/>
          <a:srcRect/>
          <a:stretch>
            <a:fillRect/>
          </a:stretch>
        </p:blipFill>
        <p:spPr bwMode="auto">
          <a:xfrm>
            <a:off x="2108684" y="3042702"/>
            <a:ext cx="2736303" cy="1466418"/>
          </a:xfrm>
          <a:prstGeom prst="rect">
            <a:avLst/>
          </a:prstGeom>
          <a:noFill/>
          <a:ln w="9525">
            <a:noFill/>
            <a:miter lim="800000"/>
            <a:headEnd/>
            <a:tailEnd/>
          </a:ln>
          <a:effectLst/>
        </p:spPr>
      </p:pic>
      <p:pic>
        <p:nvPicPr>
          <p:cNvPr id="29702" name="Picture 6"/>
          <p:cNvPicPr>
            <a:picLocks noChangeAspect="1" noChangeArrowheads="1"/>
          </p:cNvPicPr>
          <p:nvPr/>
        </p:nvPicPr>
        <p:blipFill>
          <a:blip r:embed="rId9" cstate="print"/>
          <a:srcRect/>
          <a:stretch>
            <a:fillRect/>
          </a:stretch>
        </p:blipFill>
        <p:spPr bwMode="auto">
          <a:xfrm>
            <a:off x="5889104" y="2852936"/>
            <a:ext cx="1692187" cy="1728192"/>
          </a:xfrm>
          <a:prstGeom prst="rect">
            <a:avLst/>
          </a:prstGeom>
          <a:noFill/>
          <a:ln w="9525">
            <a:noFill/>
            <a:miter lim="800000"/>
            <a:headEnd/>
            <a:tailEnd/>
          </a:ln>
          <a:effectLst/>
        </p:spPr>
      </p:pic>
      <p:pic>
        <p:nvPicPr>
          <p:cNvPr id="29703" name="Picture 7"/>
          <p:cNvPicPr>
            <a:picLocks noChangeAspect="1" noChangeArrowheads="1"/>
          </p:cNvPicPr>
          <p:nvPr/>
        </p:nvPicPr>
        <p:blipFill>
          <a:blip r:embed="rId10" cstate="print"/>
          <a:srcRect/>
          <a:stretch>
            <a:fillRect/>
          </a:stretch>
        </p:blipFill>
        <p:spPr bwMode="auto">
          <a:xfrm>
            <a:off x="2216696" y="5121188"/>
            <a:ext cx="2160240" cy="1368152"/>
          </a:xfrm>
          <a:prstGeom prst="rect">
            <a:avLst/>
          </a:prstGeom>
          <a:noFill/>
          <a:ln w="9525">
            <a:noFill/>
            <a:miter lim="800000"/>
            <a:headEnd/>
            <a:tailEnd/>
          </a:ln>
          <a:effectLst/>
        </p:spPr>
      </p:pic>
      <p:pic>
        <p:nvPicPr>
          <p:cNvPr id="29704" name="Picture 8"/>
          <p:cNvPicPr>
            <a:picLocks noChangeAspect="1" noChangeArrowheads="1"/>
          </p:cNvPicPr>
          <p:nvPr/>
        </p:nvPicPr>
        <p:blipFill>
          <a:blip r:embed="rId11" cstate="print"/>
          <a:srcRect/>
          <a:stretch>
            <a:fillRect/>
          </a:stretch>
        </p:blipFill>
        <p:spPr bwMode="auto">
          <a:xfrm>
            <a:off x="5601072" y="5085184"/>
            <a:ext cx="2232248" cy="1404156"/>
          </a:xfrm>
          <a:prstGeom prst="rect">
            <a:avLst/>
          </a:prstGeom>
          <a:noFill/>
          <a:ln w="9525">
            <a:noFill/>
            <a:miter lim="800000"/>
            <a:headEnd/>
            <a:tailEnd/>
          </a:ln>
          <a:effectLst/>
        </p:spPr>
      </p:pic>
      <p:pic>
        <p:nvPicPr>
          <p:cNvPr id="13" name="Picture 31" descr="http://www.gearfuse.com/wp-content/uploads/2008/04/imac.jpg"/>
          <p:cNvPicPr>
            <a:picLocks noChangeAspect="1" noChangeArrowheads="1"/>
          </p:cNvPicPr>
          <p:nvPr/>
        </p:nvPicPr>
        <p:blipFill>
          <a:blip r:embed="rId12" cstate="print"/>
          <a:srcRect/>
          <a:stretch>
            <a:fillRect/>
          </a:stretch>
        </p:blipFill>
        <p:spPr bwMode="auto">
          <a:xfrm>
            <a:off x="3800872" y="1564474"/>
            <a:ext cx="936104" cy="892418"/>
          </a:xfrm>
          <a:prstGeom prst="rect">
            <a:avLst/>
          </a:prstGeom>
          <a:noFill/>
          <a:ln w="9525">
            <a:noFill/>
            <a:miter lim="800000"/>
            <a:headEnd/>
            <a:tailEnd/>
          </a:ln>
        </p:spPr>
      </p:pic>
      <p:pic>
        <p:nvPicPr>
          <p:cNvPr id="21" name="Picture 17" descr="http://www.nemopan.com/community_computer/1442255/page/files/attach/images/462577/255/442/001/1.jpg"/>
          <p:cNvPicPr>
            <a:picLocks noChangeAspect="1" noChangeArrowheads="1"/>
          </p:cNvPicPr>
          <p:nvPr/>
        </p:nvPicPr>
        <p:blipFill>
          <a:blip r:embed="rId13" cstate="print"/>
          <a:srcRect/>
          <a:stretch>
            <a:fillRect/>
          </a:stretch>
        </p:blipFill>
        <p:spPr bwMode="auto">
          <a:xfrm>
            <a:off x="5565068" y="1597938"/>
            <a:ext cx="720080" cy="82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a:spLocks noChangeArrowheads="1"/>
          </p:cNvSpPr>
          <p:nvPr/>
        </p:nvSpPr>
        <p:spPr bwMode="auto">
          <a:xfrm>
            <a:off x="200471" y="872716"/>
            <a:ext cx="7162387" cy="424412"/>
          </a:xfrm>
          <a:prstGeom prst="rect">
            <a:avLst/>
          </a:prstGeom>
          <a:solidFill>
            <a:schemeClr val="tx1"/>
          </a:solidFill>
          <a:ln w="9525">
            <a:noFill/>
            <a:miter lim="800000"/>
            <a:headEnd/>
            <a:tailEnd/>
          </a:ln>
        </p:spPr>
        <p:txBody>
          <a:bodyPr wrap="square">
            <a:spAutoFit/>
          </a:bodyPr>
          <a:lstStyle/>
          <a:p>
            <a:pPr>
              <a:lnSpc>
                <a:spcPct val="125000"/>
              </a:lnSpc>
              <a:buFont typeface="Arial" pitchFamily="34" charset="0"/>
              <a:buChar char="•"/>
            </a:pPr>
            <a:r>
              <a:rPr lang="en-US" altLang="ko-KR" b="1" dirty="0" smtClean="0">
                <a:solidFill>
                  <a:schemeClr val="bg2"/>
                </a:solidFill>
                <a:latin typeface="HY헤드라인M" pitchFamily="18" charset="-127"/>
                <a:ea typeface="HY헤드라인M" pitchFamily="18" charset="-127"/>
              </a:rPr>
              <a:t> Green DC Building </a:t>
            </a:r>
            <a:r>
              <a:rPr lang="en-US" altLang="ko-KR" b="1" dirty="0" err="1" smtClean="0">
                <a:solidFill>
                  <a:schemeClr val="bg2"/>
                </a:solidFill>
                <a:latin typeface="HY헤드라인M" pitchFamily="18" charset="-127"/>
                <a:ea typeface="HY헤드라인M" pitchFamily="18" charset="-127"/>
              </a:rPr>
              <a:t>TestBed</a:t>
            </a:r>
            <a:r>
              <a:rPr lang="en-US" altLang="ko-KR" b="1" dirty="0" smtClean="0">
                <a:solidFill>
                  <a:schemeClr val="bg2"/>
                </a:solidFill>
                <a:latin typeface="HY헤드라인M" pitchFamily="18" charset="-127"/>
                <a:ea typeface="HY헤드라인M" pitchFamily="18" charset="-127"/>
              </a:rPr>
              <a:t> with Green IT Project</a:t>
            </a:r>
          </a:p>
        </p:txBody>
      </p:sp>
      <p:sp>
        <p:nvSpPr>
          <p:cNvPr id="16" name="Text Box 11"/>
          <p:cNvSpPr txBox="1">
            <a:spLocks noChangeArrowheads="1"/>
          </p:cNvSpPr>
          <p:nvPr/>
        </p:nvSpPr>
        <p:spPr bwMode="auto">
          <a:xfrm>
            <a:off x="380492" y="1165194"/>
            <a:ext cx="6138882" cy="603242"/>
          </a:xfrm>
          <a:prstGeom prst="rect">
            <a:avLst/>
          </a:prstGeom>
          <a:noFill/>
          <a:ln w="9525">
            <a:noFill/>
            <a:miter lim="800000"/>
            <a:headEnd/>
            <a:tailEnd/>
          </a:ln>
        </p:spPr>
        <p:txBody>
          <a:bodyPr wrap="square">
            <a:spAutoFit/>
          </a:bodyPr>
          <a:lstStyle/>
          <a:p>
            <a:pPr marL="177800" indent="-177800" eaLnBrk="0" hangingPunct="0">
              <a:lnSpc>
                <a:spcPct val="150000"/>
              </a:lnSpc>
              <a:buSzPct val="100000"/>
            </a:pPr>
            <a:r>
              <a:rPr lang="en-US" altLang="ko-KR" sz="1200" dirty="0" smtClean="0">
                <a:solidFill>
                  <a:schemeClr val="bg2"/>
                </a:solidFill>
                <a:latin typeface="HY헤드라인M" pitchFamily="18" charset="-127"/>
                <a:ea typeface="HY헤드라인M" pitchFamily="18" charset="-127"/>
                <a:cs typeface="Arial Unicode MS" pitchFamily="50" charset="-127"/>
              </a:rPr>
              <a:t>[Supported by Korean Ministry of Knowledge Economy, 4 years project – about $1M]</a:t>
            </a:r>
            <a:endParaRPr lang="en-US" altLang="ko-KR" sz="1200" dirty="0">
              <a:solidFill>
                <a:schemeClr val="bg2"/>
              </a:solidFill>
              <a:latin typeface="HY헤드라인M" pitchFamily="18" charset="-127"/>
              <a:ea typeface="HY헤드라인M" pitchFamily="18" charset="-127"/>
              <a:cs typeface="Arial Unicode MS" pitchFamily="50" charset="-127"/>
            </a:endParaRPr>
          </a:p>
        </p:txBody>
      </p:sp>
      <p:pic>
        <p:nvPicPr>
          <p:cNvPr id="21" name="Picture 5"/>
          <p:cNvPicPr>
            <a:picLocks noChangeAspect="1" noChangeArrowheads="1"/>
          </p:cNvPicPr>
          <p:nvPr/>
        </p:nvPicPr>
        <p:blipFill>
          <a:blip r:embed="rId3" cstate="print"/>
          <a:srcRect/>
          <a:stretch>
            <a:fillRect/>
          </a:stretch>
        </p:blipFill>
        <p:spPr bwMode="auto">
          <a:xfrm>
            <a:off x="596516" y="1566836"/>
            <a:ext cx="4392488" cy="2546240"/>
          </a:xfrm>
          <a:prstGeom prst="rect">
            <a:avLst/>
          </a:prstGeom>
          <a:noFill/>
          <a:ln w="9525">
            <a:noFill/>
            <a:miter lim="800000"/>
            <a:headEnd/>
            <a:tailEnd/>
          </a:ln>
        </p:spPr>
      </p:pic>
      <p:pic>
        <p:nvPicPr>
          <p:cNvPr id="22" name="Picture 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10187" y="1520788"/>
            <a:ext cx="4251325" cy="2366219"/>
          </a:xfrm>
          <a:prstGeom prst="rect">
            <a:avLst/>
          </a:prstGeom>
          <a:noFill/>
          <a:ln w="9525">
            <a:noFill/>
            <a:miter lim="800000"/>
            <a:headEnd/>
            <a:tailEnd/>
          </a:ln>
        </p:spPr>
      </p:pic>
      <p:pic>
        <p:nvPicPr>
          <p:cNvPr id="23"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37593" y="4000348"/>
            <a:ext cx="4259923" cy="2380980"/>
          </a:xfrm>
          <a:prstGeom prst="rect">
            <a:avLst/>
          </a:prstGeom>
          <a:noFill/>
          <a:ln w="9525">
            <a:noFill/>
            <a:miter lim="800000"/>
            <a:headEnd/>
            <a:tailEnd/>
          </a:ln>
        </p:spPr>
      </p:pic>
      <p:sp>
        <p:nvSpPr>
          <p:cNvPr id="25" name="Text Box 11"/>
          <p:cNvSpPr txBox="1">
            <a:spLocks noChangeArrowheads="1"/>
          </p:cNvSpPr>
          <p:nvPr/>
        </p:nvSpPr>
        <p:spPr bwMode="auto">
          <a:xfrm>
            <a:off x="200472" y="4232118"/>
            <a:ext cx="5148572" cy="2185214"/>
          </a:xfrm>
          <a:prstGeom prst="rect">
            <a:avLst/>
          </a:prstGeom>
          <a:noFill/>
          <a:ln w="9525">
            <a:noFill/>
            <a:miter lim="800000"/>
            <a:headEnd/>
            <a:tailEnd/>
          </a:ln>
        </p:spPr>
        <p:txBody>
          <a:bodyPr wrap="square">
            <a:spAutoFit/>
          </a:bodyPr>
          <a:lstStyle/>
          <a:p>
            <a:pPr marL="177800" indent="-177800" eaLnBrk="0" hangingPunct="0">
              <a:buSzPct val="100000"/>
              <a:buFont typeface="Arial" charset="0"/>
              <a:buChar char="•"/>
            </a:pPr>
            <a:r>
              <a:rPr lang="en-US" altLang="ko-KR" sz="1600" dirty="0" smtClean="0">
                <a:solidFill>
                  <a:schemeClr val="bg2"/>
                </a:solidFill>
                <a:latin typeface="HY헤드라인M" pitchFamily="18" charset="-127"/>
                <a:ea typeface="HY헤드라인M" pitchFamily="18" charset="-127"/>
                <a:cs typeface="Arial Unicode MS" pitchFamily="50" charset="-127"/>
              </a:rPr>
              <a:t>DC distribution, Energy Management and Environment-friendly Building</a:t>
            </a:r>
          </a:p>
          <a:p>
            <a:pPr marL="177800" indent="-177800" eaLnBrk="0" hangingPunct="0">
              <a:buSzPct val="100000"/>
              <a:buFont typeface="Arial" charset="0"/>
              <a:buChar char="•"/>
            </a:pPr>
            <a:endParaRPr lang="en-US" altLang="ko-KR" sz="1600" dirty="0">
              <a:solidFill>
                <a:schemeClr val="bg2"/>
              </a:solidFill>
              <a:latin typeface="HY헤드라인M" pitchFamily="18" charset="-127"/>
              <a:ea typeface="HY헤드라인M" pitchFamily="18" charset="-127"/>
              <a:cs typeface="Arial Unicode MS" pitchFamily="50" charset="-127"/>
            </a:endParaRPr>
          </a:p>
          <a:p>
            <a:pPr marL="177800" indent="-177800" eaLnBrk="0" hangingPunct="0">
              <a:buSzPct val="100000"/>
              <a:buFont typeface="Arial" charset="0"/>
              <a:buChar char="•"/>
            </a:pPr>
            <a:r>
              <a:rPr lang="en-US" altLang="ko-KR" sz="1600" dirty="0" smtClean="0">
                <a:solidFill>
                  <a:schemeClr val="bg2"/>
                </a:solidFill>
                <a:latin typeface="HY헤드라인M" pitchFamily="18" charset="-127"/>
                <a:ea typeface="HY헤드라인M" pitchFamily="18" charset="-127"/>
                <a:cs typeface="Arial Unicode MS" pitchFamily="50" charset="-127"/>
              </a:rPr>
              <a:t>Issues</a:t>
            </a:r>
          </a:p>
          <a:p>
            <a:pPr marL="177800" indent="-177800" eaLnBrk="0" hangingPunct="0">
              <a:buSzPct val="100000"/>
            </a:pPr>
            <a:r>
              <a:rPr lang="en-US" altLang="ko-KR" sz="1400" dirty="0" smtClean="0">
                <a:solidFill>
                  <a:schemeClr val="bg2"/>
                </a:solidFill>
                <a:latin typeface="HY헤드라인M" pitchFamily="18" charset="-127"/>
                <a:ea typeface="HY헤드라인M" pitchFamily="18" charset="-127"/>
                <a:cs typeface="Arial Unicode MS" pitchFamily="50" charset="-127"/>
              </a:rPr>
              <a:t>   - DC distribution Realization</a:t>
            </a:r>
          </a:p>
          <a:p>
            <a:pPr marL="177800" indent="-177800" eaLnBrk="0" hangingPunct="0">
              <a:buSzPct val="100000"/>
            </a:pPr>
            <a:r>
              <a:rPr lang="en-US" altLang="ko-KR" sz="1400" dirty="0" smtClean="0">
                <a:solidFill>
                  <a:schemeClr val="bg2"/>
                </a:solidFill>
                <a:latin typeface="HY헤드라인M" pitchFamily="18" charset="-127"/>
                <a:ea typeface="HY헤드라인M" pitchFamily="18" charset="-127"/>
                <a:cs typeface="Arial Unicode MS" pitchFamily="50" charset="-127"/>
              </a:rPr>
              <a:t>   - Energy Management System</a:t>
            </a:r>
          </a:p>
          <a:p>
            <a:pPr marL="177800" indent="-177800" eaLnBrk="0" hangingPunct="0">
              <a:buSzPct val="100000"/>
            </a:pPr>
            <a:r>
              <a:rPr lang="en-US" altLang="ko-KR" sz="1400" dirty="0" smtClean="0">
                <a:solidFill>
                  <a:schemeClr val="bg2"/>
                </a:solidFill>
                <a:latin typeface="HY헤드라인M" pitchFamily="18" charset="-127"/>
                <a:ea typeface="HY헤드라인M" pitchFamily="18" charset="-127"/>
                <a:cs typeface="Arial Unicode MS" pitchFamily="50" charset="-127"/>
              </a:rPr>
              <a:t>   - Energy Performance Evaluation</a:t>
            </a:r>
          </a:p>
          <a:p>
            <a:pPr marL="177800" indent="-177800" eaLnBrk="0" hangingPunct="0">
              <a:buSzPct val="100000"/>
            </a:pPr>
            <a:r>
              <a:rPr lang="en-US" altLang="ko-KR" sz="1400" dirty="0" smtClean="0">
                <a:solidFill>
                  <a:schemeClr val="bg2"/>
                </a:solidFill>
                <a:latin typeface="HY헤드라인M" pitchFamily="18" charset="-127"/>
                <a:ea typeface="HY헤드라인M" pitchFamily="18" charset="-127"/>
                <a:cs typeface="Arial Unicode MS" pitchFamily="50" charset="-127"/>
              </a:rPr>
              <a:t>   - Database Establishment</a:t>
            </a:r>
          </a:p>
          <a:p>
            <a:pPr marL="177800" indent="-177800" eaLnBrk="0" hangingPunct="0">
              <a:buSzPct val="100000"/>
            </a:pPr>
            <a:r>
              <a:rPr lang="en-US" altLang="ko-KR" sz="1400" dirty="0" smtClean="0">
                <a:solidFill>
                  <a:schemeClr val="bg2"/>
                </a:solidFill>
                <a:latin typeface="HY헤드라인M" pitchFamily="18" charset="-127"/>
                <a:ea typeface="HY헤드라인M" pitchFamily="18" charset="-127"/>
                <a:cs typeface="Arial Unicode MS" pitchFamily="50" charset="-127"/>
              </a:rPr>
              <a:t>   - Industrial Vitalization</a:t>
            </a:r>
            <a:endParaRPr lang="en-US" altLang="ko-KR" sz="1400" dirty="0">
              <a:solidFill>
                <a:schemeClr val="bg2"/>
              </a:solidFill>
              <a:latin typeface="HY헤드라인M" pitchFamily="18" charset="-127"/>
              <a:ea typeface="HY헤드라인M" pitchFamily="18" charset="-127"/>
              <a:cs typeface="Arial Unicode MS" pitchFamily="50" charset="-127"/>
            </a:endParaRPr>
          </a:p>
        </p:txBody>
      </p:sp>
      <p:sp>
        <p:nvSpPr>
          <p:cNvPr id="9" name="TextBox 8"/>
          <p:cNvSpPr txBox="1"/>
          <p:nvPr/>
        </p:nvSpPr>
        <p:spPr>
          <a:xfrm>
            <a:off x="20452" y="179929"/>
            <a:ext cx="6332183" cy="584775"/>
          </a:xfrm>
          <a:prstGeom prst="rect">
            <a:avLst/>
          </a:prstGeom>
          <a:noFill/>
        </p:spPr>
        <p:txBody>
          <a:bodyPr wrap="none" rtlCol="0">
            <a:spAutoFit/>
          </a:bodyPr>
          <a:lstStyle/>
          <a:p>
            <a:pPr algn="ctr"/>
            <a:r>
              <a:rPr lang="en-US" altLang="ko-KR" sz="3200" dirty="0" smtClean="0">
                <a:latin typeface="HY헤드라인M" pitchFamily="18" charset="-127"/>
                <a:ea typeface="HY헤드라인M" pitchFamily="18" charset="-127"/>
              </a:rPr>
              <a:t>DC Building Research in KOREA</a:t>
            </a:r>
            <a:endParaRPr lang="ko-KR" altLang="en-US" sz="1800" dirty="0">
              <a:latin typeface="HY헤드라인M" pitchFamily="18" charset="-127"/>
              <a:ea typeface="HY헤드라인M" pitchFamily="18" charset="-127"/>
            </a:endParaRPr>
          </a:p>
        </p:txBody>
      </p:sp>
      <p:pic>
        <p:nvPicPr>
          <p:cNvPr id="10" name="Picture 2" descr="http://www.useoul.edu/images/logo_love.gif">
            <a:hlinkClick r:id="rId6"/>
          </p:cNvPr>
          <p:cNvPicPr>
            <a:picLocks noChangeAspect="1" noChangeArrowheads="1"/>
          </p:cNvPicPr>
          <p:nvPr/>
        </p:nvPicPr>
        <p:blipFill>
          <a:blip r:embed="rId7" cstate="print"/>
          <a:srcRect/>
          <a:stretch>
            <a:fillRect/>
          </a:stretch>
        </p:blipFill>
        <p:spPr bwMode="auto">
          <a:xfrm>
            <a:off x="6321152" y="232229"/>
            <a:ext cx="1188132" cy="46889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3_기본 디자인">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기본 디자인">
      <a:majorFont>
        <a:latin typeface="Times New Roman"/>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사용자 지정 1">
      <a:majorFont>
        <a:latin typeface="Calibri"/>
        <a:ea typeface="맑은 고딕"/>
        <a:cs typeface=""/>
      </a:majorFont>
      <a:minorFont>
        <a:latin typeface="Calibri"/>
        <a:ea typeface="맑은 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10824</TotalTime>
  <Words>1711</Words>
  <Application>Microsoft Office PowerPoint</Application>
  <PresentationFormat>A4 용지(210x297mm)</PresentationFormat>
  <Paragraphs>364</Paragraphs>
  <Slides>29</Slides>
  <Notes>29</Notes>
  <HiddenSlides>0</HiddenSlides>
  <MMClips>0</MMClips>
  <ScaleCrop>false</ScaleCrop>
  <HeadingPairs>
    <vt:vector size="6" baseType="variant">
      <vt:variant>
        <vt:lpstr>테마</vt:lpstr>
      </vt:variant>
      <vt:variant>
        <vt:i4>1</vt:i4>
      </vt:variant>
      <vt:variant>
        <vt:lpstr>포함된 OLE 서버</vt:lpstr>
      </vt:variant>
      <vt:variant>
        <vt:i4>1</vt:i4>
      </vt:variant>
      <vt:variant>
        <vt:lpstr>슬라이드 제목</vt:lpstr>
      </vt:variant>
      <vt:variant>
        <vt:i4>29</vt:i4>
      </vt:variant>
    </vt:vector>
  </HeadingPairs>
  <TitlesOfParts>
    <vt:vector size="31" baseType="lpstr">
      <vt:lpstr>3_기본 디자인</vt:lpstr>
      <vt:lpstr>Visio</vt:lpstr>
      <vt:lpstr>슬라이드 1</vt:lpstr>
      <vt:lpstr>슬라이드 2</vt:lpstr>
      <vt:lpstr>슬라이드 3</vt:lpstr>
      <vt:lpstr>슬라이드 4</vt:lpstr>
      <vt:lpstr>슬라이드 5</vt:lpstr>
      <vt:lpstr>슬라이드 6</vt:lpstr>
      <vt:lpstr>슬라이드 7</vt:lpstr>
      <vt:lpstr>슬라이드 8</vt:lpstr>
      <vt:lpstr>슬라이드 9</vt:lpstr>
      <vt:lpstr>슬라이드 10</vt:lpstr>
      <vt:lpstr>슬라이드 11</vt:lpstr>
      <vt:lpstr>슬라이드 12</vt:lpstr>
      <vt:lpstr>슬라이드 13</vt:lpstr>
      <vt:lpstr>슬라이드 14</vt:lpstr>
      <vt:lpstr>슬라이드 15</vt:lpstr>
      <vt:lpstr>슬라이드 16</vt:lpstr>
      <vt:lpstr>슬라이드 17</vt:lpstr>
      <vt:lpstr>슬라이드 18</vt:lpstr>
      <vt:lpstr>슬라이드 19</vt:lpstr>
      <vt:lpstr>슬라이드 20</vt:lpstr>
      <vt:lpstr>슬라이드 21</vt:lpstr>
      <vt:lpstr>슬라이드 22</vt:lpstr>
      <vt:lpstr>슬라이드 23</vt:lpstr>
      <vt:lpstr>슬라이드 24</vt:lpstr>
      <vt:lpstr>슬라이드 25</vt:lpstr>
      <vt:lpstr>슬라이드 26</vt:lpstr>
      <vt:lpstr>슬라이드 27</vt:lpstr>
      <vt:lpstr>슬라이드 28</vt:lpstr>
      <vt:lpstr>슬라이드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탄탄 호랭이</dc:creator>
  <dc:description>PresentationLoad.com</dc:description>
  <cp:lastModifiedBy>B.H.Cho</cp:lastModifiedBy>
  <cp:revision>1292</cp:revision>
  <dcterms:created xsi:type="dcterms:W3CDTF">2007-11-27T23:54:21Z</dcterms:created>
  <dcterms:modified xsi:type="dcterms:W3CDTF">2011-11-05T13:24:13Z</dcterms:modified>
</cp:coreProperties>
</file>